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8"/>
  </p:notesMasterIdLst>
  <p:sldIdLst>
    <p:sldId id="264" r:id="rId2"/>
    <p:sldId id="267" r:id="rId3"/>
    <p:sldId id="274" r:id="rId4"/>
    <p:sldId id="256" r:id="rId5"/>
    <p:sldId id="257" r:id="rId6"/>
    <p:sldId id="269" r:id="rId7"/>
    <p:sldId id="258" r:id="rId8"/>
    <p:sldId id="259" r:id="rId9"/>
    <p:sldId id="270" r:id="rId10"/>
    <p:sldId id="260" r:id="rId11"/>
    <p:sldId id="261" r:id="rId12"/>
    <p:sldId id="271" r:id="rId13"/>
    <p:sldId id="262" r:id="rId14"/>
    <p:sldId id="263" r:id="rId15"/>
    <p:sldId id="268" r:id="rId16"/>
    <p:sldId id="276" r:id="rId17"/>
  </p:sldIdLst>
  <p:sldSz cx="9144000" cy="6858000" type="screen4x3"/>
  <p:notesSz cx="6858000" cy="9144000"/>
  <p:embeddedFontLst>
    <p:embeddedFont>
      <p:font typeface="Elzevir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odoni Initial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84E"/>
    <a:srgbClr val="00FFFF"/>
    <a:srgbClr val="66FFFF"/>
    <a:srgbClr val="1B89E0"/>
    <a:srgbClr val="66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34D92-FC52-41DD-ABD1-CEAB08A3BE89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43F40-A466-452B-86E6-A3894D78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1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43F40-A466-452B-86E6-A3894D786C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9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E066-D25A-4E40-8432-67C003ABB3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ripsecrets.ru/vasko-da-gama-interesno-o-zhizni-moreplavatelya/" TargetMode="External"/><Relationship Id="rId13" Type="http://schemas.openxmlformats.org/officeDocument/2006/relationships/hyperlink" Target="https://i-fakt.ru/kak-n-m-przhevalskij-finansiroval-ekspediciyu/" TargetMode="External"/><Relationship Id="rId18" Type="http://schemas.openxmlformats.org/officeDocument/2006/relationships/hyperlink" Target="https://61c25033-a-62cb3a1a-s-sites.googlegroups.com/site/geografiamira/home/velikie-geograficeskie-otkrytia/%D0%9A%D0%B0%D1%80%D1%82%D0%B0%20%D0%B2%D0%B5%D0%BB%D0%B8%D0%BA%D0%B8%D1%85%20%D0%B3%D0%B5%D0%BE%D0%B3%D1%80%D0%B0%D1%84%D0%B8%D1%87%D0%B5%D1%81%D0%BA%D0%B8%D1%85%20%D0%BE%D1%82%D0%BA%D1%80%D1%8B%D1%82%D0%B8%D0%B9.jpg?attachauth=ANoY7cpDFyB1PZ2UtVmn4_mASvZAiPuXVEQC5s7OLSuH8K9x1BTjdsaWTp4r3d1aDRJg7UCSURv5e9CYEuhnMeQALty6vgoguU7Qd9ITs6n3PFa0lT6sK6NI5vleCaN2qyENEsavuzgX39y_FB7COsNaFiGfb8byGII9ZqebeAUe4u0OvYXFpDM3tdhDTWdG3SPPmnMOAYn-DP3fYsnRT4uQuPiS1Xwd8sbP-fENj2fjx51eVhOnSQCPQo_miae-wXo7JkIFtznuXjbz-xC_-vXu0TZWHju4xYRbGAmZJZb4h8pjFTHGxYmKIKtIMOjDbdVufyYy1rGPky81eelVahJuInlr_uI0f78yjoBvShMDvyBMck1zTPEVouCL5Yr2Ou6jXsYYLdJIXQM71SD4Lh5c8J3CfZX9sWostOp-JseLmadULtTvcEtMMZPUdxcpeHEeA6--JxVQzYn2yHz2aufW29Kfmc3WZDUJPNkDnjCVv44P8knZjkRbhaClWyyaXDTfa6UzrISnBfGWmbnaoPGdDXHBF6nUuQ%3D%3D&amp;attredirects=0" TargetMode="External"/><Relationship Id="rId3" Type="http://schemas.openxmlformats.org/officeDocument/2006/relationships/hyperlink" Target="https://jewish-secret.com/khristofor-kolumb/" TargetMode="External"/><Relationship Id="rId21" Type="http://schemas.openxmlformats.org/officeDocument/2006/relationships/image" Target="../media/image17.png"/><Relationship Id="rId7" Type="http://schemas.openxmlformats.org/officeDocument/2006/relationships/hyperlink" Target="http://didaktor.ru/kak-sozdat-didakticheskuyu-igru-na-osnove-shablona-skrytye-kartinki/" TargetMode="External"/><Relationship Id="rId12" Type="http://schemas.openxmlformats.org/officeDocument/2006/relationships/hyperlink" Target="https://www.rgo.ru/ru/article/245-let-ivanu-fyodorovichu-kruzenshternu" TargetMode="External"/><Relationship Id="rId17" Type="http://schemas.openxmlformats.org/officeDocument/2006/relationships/hyperlink" Target="https://stoneforest.ru/look/hobby/travel/rual-amundsen/" TargetMode="External"/><Relationship Id="rId2" Type="http://schemas.openxmlformats.org/officeDocument/2006/relationships/hyperlink" Target="https://www.yaklass.ru/p/geografiya/5-klass/kak-razvivalis-geograficheskie-znaniia-o-zemle-18807/geograficheskie-issledovaniia-na-sovremennom-etape-163102/re-318471a7-eaa3-4b53-bf20-494371930cb8" TargetMode="External"/><Relationship Id="rId16" Type="http://schemas.openxmlformats.org/officeDocument/2006/relationships/hyperlink" Target="https://www.vokrugsveta.ru/article/322970/" TargetMode="External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st-etnol.livejournal.com/6193924.html" TargetMode="External"/><Relationship Id="rId11" Type="http://schemas.openxmlformats.org/officeDocument/2006/relationships/hyperlink" Target="https://imperial.holiday/news.html/company-news/%D0%B0%D0%BB%D0%B5%D0%BA%D1%81%D0%B0%D0%BD%D0%B4%D1%80-%D1%84%D0%BE%D0%BD-%D0%B3%D1%83%D0%BC%D0%B1%D0%BE%D0%BB%D1%8C%D0%B4%D1%82-%D0%BD%D0%B0-%D1%82%D0%B5%D0%BD%D0%B5%D1%80%D0%B8%D1%84%D0%B5-r95/" TargetMode="External"/><Relationship Id="rId5" Type="http://schemas.openxmlformats.org/officeDocument/2006/relationships/hyperlink" Target="https://www.maximonline.ru/longreads/_article/pochemu-antarktida-ne-stala-chastyu-rossiiskoi-imperii/" TargetMode="External"/><Relationship Id="rId15" Type="http://schemas.openxmlformats.org/officeDocument/2006/relationships/hyperlink" Target="https://antropogenez.ru/article/948/" TargetMode="External"/><Relationship Id="rId10" Type="http://schemas.openxmlformats.org/officeDocument/2006/relationships/hyperlink" Target="https://lenta.ru/articles/2020/01/20/vitusbering/" TargetMode="External"/><Relationship Id="rId19" Type="http://schemas.openxmlformats.org/officeDocument/2006/relationships/hyperlink" Target="https://bibliogid.ru/archive/krug-chteniya/geograficheskie-puteshestviya-i-otkrytiya/1098-znamenitye-geografy-i-puteshestvenniki" TargetMode="External"/><Relationship Id="rId4" Type="http://schemas.openxmlformats.org/officeDocument/2006/relationships/hyperlink" Target="https://letidor.ru/obrazovanie/zanimatelnaya-istoriya-7-zaslug-velikogo-magellana.htm" TargetMode="External"/><Relationship Id="rId9" Type="http://schemas.openxmlformats.org/officeDocument/2006/relationships/hyperlink" Target="https://pikabu.ru/story/dzheyms_kuk_chelovek_i_shnitsel_chast_vtoraya_4748878" TargetMode="External"/><Relationship Id="rId14" Type="http://schemas.openxmlformats.org/officeDocument/2006/relationships/hyperlink" Target="https://zen.yandex.ru/media/zagadki_nauki/chto-pisal-marko-polo-o-tatarah-13-veka-5da0dff31d656a00ad1fa9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61c25033-a-62cb3a1a-s-sites.googlegroups.com/site/geografiamira/home/velikie-geograficeskie-otkrytia/%D0%9A%D0%B0%D1%80%D1%82%D0%B0%20%D0%B2%D0%B5%D0%BB%D0%B8%D0%BA%D0%B8%D1%85%20%D0%B3%D0%B5%D0%BE%D0%B3%D1%80%D0%B0%D1%84%D0%B8%D1%87%D0%B5%D1%81%D0%BA%D0%B8%D1%85%20%D0%BE%D1%82%D0%BA%D1%80%D1%8B%D1%82%D0%B8%D0%B9.jpg?attachauth=ANoY7cpDFyB1PZ2UtVmn4_mASvZAiPuXVEQC5s7OLSuH8K9x1BTjdsaWTp4r3d1aDRJg7UCSURv5e9CYEuhnMeQALty6vgoguU7Qd9ITs6n3PFa0lT6sK6NI5vleCaN2qyENEsavuzgX39y_FB7COsNaFiGfb8byGII9ZqebeAUe4u0OvYXFpDM3tdhDTWdG3SPPmnMOAYn-DP3fYsnRT4uQuPiS1Xwd8sbP-fENj2fjx51eVhOnSQCPQo_miae-wXo7JkIFtznuXjbz-xC_-vXu0TZWHju4xYRbGAmZJZb4h8pjFTHGxYmKIKtIMOjDbdVufyYy1rGPky81eelVahJuInlr_uI0f78yjoBvShMDvyBMck1zTPEVouCL5Yr2Ou6jXsYYLdJIXQM71SD4Lh5c8J3CfZX9sWostOp-JseLmadULtTvcEtMMZPUdxcpeHEeA6--JxVQzYn2yHz2aufW29Kfmc3WZDUJPNkDnjCVv44P8knZjkRbhaClWyyaXDTfa6UzrISnBfGWmbnaoPGdDXHBF6nUuQ%3D%3D&amp;attredirects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2057" r="600" b="1920"/>
          <a:stretch/>
        </p:blipFill>
        <p:spPr bwMode="auto">
          <a:xfrm>
            <a:off x="258396" y="1340763"/>
            <a:ext cx="8627204" cy="49157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" y="1524000"/>
            <a:ext cx="9143998" cy="109415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stra" pitchFamily="2" charset="0"/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  <a:latin typeface="Astra" pitchFamily="2" charset="0"/>
              </a:rPr>
              <a:t>Великие путешественники</a:t>
            </a:r>
            <a:r>
              <a:rPr lang="ru-RU" sz="4800" b="1" dirty="0" smtClean="0">
                <a:solidFill>
                  <a:srgbClr val="FF0000"/>
                </a:solidFill>
                <a:latin typeface="Astra" pitchFamily="2" charset="0"/>
              </a:rPr>
              <a:t>»</a:t>
            </a:r>
            <a:endParaRPr lang="en-US" sz="4800" b="1" dirty="0">
              <a:solidFill>
                <a:srgbClr val="FF0000"/>
              </a:solidFill>
              <a:latin typeface="Astra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08827"/>
            <a:ext cx="9144000" cy="1182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stra" pitchFamily="2" charset="0"/>
              </a:rPr>
              <a:t>Игра со скрытыми картинками</a:t>
            </a:r>
            <a:endParaRPr lang="ru-RU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52400"/>
            <a:ext cx="8839200" cy="6538686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r="53180" b="80000"/>
          <a:stretch/>
        </p:blipFill>
        <p:spPr>
          <a:xfrm>
            <a:off x="8421997" y="6135067"/>
            <a:ext cx="459974" cy="435765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0" t="66800" r="33200" b="18800"/>
          <a:stretch/>
        </p:blipFill>
        <p:spPr>
          <a:xfrm>
            <a:off x="281519" y="6135067"/>
            <a:ext cx="431852" cy="398632"/>
          </a:xfrm>
          <a:prstGeom prst="ellipse">
            <a:avLst/>
          </a:prstGeom>
          <a:ln w="6985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74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F8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r="1620"/>
          <a:stretch/>
        </p:blipFill>
        <p:spPr>
          <a:xfrm>
            <a:off x="19044" y="-1"/>
            <a:ext cx="9124956" cy="686117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Возглавил </a:t>
            </a:r>
            <a:r>
              <a:rPr lang="ru-RU" b="1" dirty="0">
                <a:latin typeface="Astra" pitchFamily="2" charset="0"/>
              </a:rPr>
              <a:t>1</a:t>
            </a:r>
            <a:r>
              <a:rPr lang="ru-RU" b="1" dirty="0">
                <a:latin typeface="Elzevir" panose="020B0603050302020204" pitchFamily="34" charset="0"/>
              </a:rPr>
              <a:t>-ю Камчатскую экспедицию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2700" y="3416299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Elzevir" panose="020B0603050302020204" pitchFamily="34" charset="0"/>
              </a:rPr>
              <a:t>На корабле «Святой Петр» пересек Тихий </a:t>
            </a:r>
            <a:r>
              <a:rPr lang="ru-RU" b="1" dirty="0" smtClean="0">
                <a:latin typeface="Elzevir" panose="020B0603050302020204" pitchFamily="34" charset="0"/>
              </a:rPr>
              <a:t>океан и достиг </a:t>
            </a:r>
            <a:r>
              <a:rPr lang="ru-RU" b="1" dirty="0">
                <a:latin typeface="Elzevir" panose="020B0603050302020204" pitchFamily="34" charset="0"/>
              </a:rPr>
              <a:t>Аляски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898234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ОТВЕТ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3111" y="76201"/>
            <a:ext cx="7772400" cy="758826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Витус Беринг 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r="12585"/>
          <a:stretch/>
        </p:blipFill>
        <p:spPr>
          <a:xfrm>
            <a:off x="-7493" y="-29030"/>
            <a:ext cx="9186604" cy="688703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237" y="1698625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Этот немецкий путешественник совершил экспедиции в </a:t>
            </a:r>
            <a:r>
              <a:rPr lang="ru-RU" b="1" dirty="0">
                <a:latin typeface="Elzevir" panose="020B0603050302020204" pitchFamily="34" charset="0"/>
              </a:rPr>
              <a:t>Центральную и Южную </a:t>
            </a:r>
            <a:r>
              <a:rPr lang="ru-RU" b="1" dirty="0" smtClean="0">
                <a:latin typeface="Elzevir" panose="020B0603050302020204" pitchFamily="34" charset="0"/>
              </a:rPr>
              <a:t>Америку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Путешествовал </a:t>
            </a:r>
            <a:r>
              <a:rPr lang="ru-RU" b="1" dirty="0">
                <a:latin typeface="Elzevir" panose="020B0603050302020204" pitchFamily="34" charset="0"/>
              </a:rPr>
              <a:t>по России: Урал, Алтай, Каспийское </a:t>
            </a:r>
            <a:r>
              <a:rPr lang="ru-RU" b="1" dirty="0" smtClean="0">
                <a:latin typeface="Elzevir" panose="020B0603050302020204" pitchFamily="34" charset="0"/>
              </a:rPr>
              <a:t>море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898235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ОТВЕТ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76199"/>
            <a:ext cx="7772400" cy="737093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Александр Гумбольдт 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9"/>
          <a:stretch/>
        </p:blipFill>
        <p:spPr>
          <a:xfrm>
            <a:off x="0" y="-3630"/>
            <a:ext cx="9158514" cy="693782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Elzevir" panose="020B06030503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zevir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Elzevir" panose="020B0603050302020204" pitchFamily="34" charset="0"/>
              </a:rPr>
              <a:t>Руководил </a:t>
            </a:r>
            <a:r>
              <a:rPr lang="ru-RU" b="1" dirty="0">
                <a:solidFill>
                  <a:schemeClr val="bg1"/>
                </a:solidFill>
                <a:latin typeface="Elzevir" panose="020B0603050302020204" pitchFamily="34" charset="0"/>
              </a:rPr>
              <a:t>первым в истории человечества кругосветным </a:t>
            </a:r>
            <a:r>
              <a:rPr lang="ru-RU" b="1" dirty="0" smtClean="0">
                <a:solidFill>
                  <a:schemeClr val="bg1"/>
                </a:solidFill>
                <a:latin typeface="Elzevir" panose="020B0603050302020204" pitchFamily="34" charset="0"/>
              </a:rPr>
              <a:t>плаванием</a:t>
            </a:r>
            <a:endParaRPr lang="en-US" b="1" dirty="0">
              <a:solidFill>
                <a:schemeClr val="bg1"/>
              </a:solidFill>
              <a:latin typeface="Elzevir" panose="020B06030503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886" y="1699986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zevir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1819" y="3413128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Elzevir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Его именем назван пролив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895067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704845" y="60999"/>
            <a:ext cx="7772400" cy="832763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Фернан Магеллан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667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то №3 - Авантюрный роман: кризисное управ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6" y="-25401"/>
            <a:ext cx="9146715" cy="68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400" y="171313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stra" pitchFamily="2" charset="0"/>
              </a:rPr>
              <a:t>28</a:t>
            </a:r>
            <a:r>
              <a:rPr lang="ru-RU" b="1" dirty="0">
                <a:solidFill>
                  <a:schemeClr val="tx1"/>
                </a:solidFill>
                <a:latin typeface="Elzevir" panose="020B0603050302020204" pitchFamily="34" charset="0"/>
              </a:rPr>
              <a:t> января </a:t>
            </a:r>
            <a:r>
              <a:rPr lang="ru-RU" b="1" dirty="0">
                <a:solidFill>
                  <a:schemeClr val="tx1"/>
                </a:solidFill>
                <a:latin typeface="Astra" pitchFamily="2" charset="0"/>
              </a:rPr>
              <a:t>1820 </a:t>
            </a:r>
            <a:r>
              <a:rPr lang="ru-RU" b="1" dirty="0">
                <a:solidFill>
                  <a:schemeClr val="tx1"/>
                </a:solidFill>
                <a:latin typeface="Elzevir" panose="020B0603050302020204" pitchFamily="34" charset="0"/>
              </a:rPr>
              <a:t>года на шлюпах «Восток</a:t>
            </a:r>
            <a:r>
              <a:rPr lang="ru-RU" b="1" dirty="0" smtClean="0">
                <a:solidFill>
                  <a:schemeClr val="tx1"/>
                </a:solidFill>
                <a:latin typeface="Elzevir" panose="020B0603050302020204" pitchFamily="34" charset="0"/>
              </a:rPr>
              <a:t>» первыми достигли самого холодного материка</a:t>
            </a:r>
            <a:endParaRPr lang="en-US" b="1" dirty="0">
              <a:solidFill>
                <a:schemeClr val="tx1"/>
              </a:solidFill>
              <a:latin typeface="Elzevir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898235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ОТВЕТ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838200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Ф. Беллинсгаузен, М. Лазарев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орабль Бельжика - Каменный лес Stone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8" cy="68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46" y="911227"/>
            <a:ext cx="3234767" cy="4539456"/>
          </a:xfrm>
          <a:prstGeom prst="ellipse">
            <a:avLst/>
          </a:prstGeom>
          <a:ln w="1905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Elzevir" panose="020B0603050302020204" pitchFamily="34" charset="0"/>
              </a:rPr>
              <a:t>Имя этого норвежского путешественника носит море в Тихом океане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25839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07" y="3434443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Elzevir" panose="020B0603050302020204" pitchFamily="34" charset="0"/>
              </a:rPr>
              <a:t>Своё открытие совершил </a:t>
            </a:r>
            <a:r>
              <a:rPr lang="ru-RU" b="1" dirty="0">
                <a:latin typeface="Astra" pitchFamily="2" charset="0"/>
              </a:rPr>
              <a:t>14</a:t>
            </a:r>
            <a:r>
              <a:rPr lang="ru-RU" b="1" dirty="0">
                <a:latin typeface="Elzevir" panose="020B0603050302020204" pitchFamily="34" charset="0"/>
              </a:rPr>
              <a:t> декабря </a:t>
            </a:r>
            <a:r>
              <a:rPr lang="ru-RU" b="1" dirty="0">
                <a:latin typeface="Astra" pitchFamily="2" charset="0"/>
              </a:rPr>
              <a:t>1911 </a:t>
            </a:r>
            <a:r>
              <a:rPr lang="ru-RU" b="1" dirty="0">
                <a:latin typeface="Elzevir" panose="020B0603050302020204" pitchFamily="34" charset="0"/>
              </a:rPr>
              <a:t>года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12713" y="5892006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ОТВЕТ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758826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Руаль Амундсен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3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2458"/>
            <a:ext cx="9144000" cy="2819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Bodoni Initials" panose="02000000000000000000" pitchFamily="2" charset="0"/>
              </a:rPr>
              <a:t>Отлично!!!</a:t>
            </a:r>
          </a:p>
        </p:txBody>
      </p:sp>
      <p:pic>
        <p:nvPicPr>
          <p:cNvPr id="4" name="Picture 4" descr="https://61c25033-a-62cb3a1a-s-sites.googlegroups.com/site/geografiamira/home/velikie-geograficeskie-otkrytia/%D0%9A%D0%B0%D1%80%D1%82%D0%B0%20%D0%B2%D0%B5%D0%BB%D0%B8%D0%BA%D0%B8%D1%85%20%D0%B3%D0%B5%D0%BE%D0%B3%D1%80%D0%B0%D1%84%D0%B8%D1%87%D0%B5%D1%81%D0%BA%D0%B8%D1%85%20%D0%BE%D1%82%D0%BA%D1%80%D1%8B%D1%82%D0%B8%D0%B9.jpg?attachauth=ANoY7cpDFyB1PZ2UtVmn4_mASvZAiPuXVEQC5s7OLSuH8K9x1BTjdsaWTp4r3d1aDRJg7UCSURv5e9CYEuhnMeQALty6vgoguU7Qd9ITs6n3PFa0lT6sK6NI5vleCaN2qyENEsavuzgX39y_FB7COsNaFiGfb8byGII9ZqebeAUe4u0OvYXFpDM3tdhDTWdG3SPPmnMOAYn-DP3fYsnRT4uQuPiS1Xwd8sbP-fENj2fjx51eVhOnSQCPQo_miae-wXo7JkIFtznuXjbz-xC_-vXu0TZWHju4xYRbGAmZJZb4h8pjFTHGxYmKIKtIMOjDbdVufyYy1rGPky81eelVahJuInlr_uI0f78yjoBvShMDvyBMck1zTPEVouCL5Yr2Ou6jXsYYLdJIXQM71SD4Lh5c8J3CfZX9sWostOp-JseLmadULtTvcEtMMZPUdxcpeHEeA6--JxVQzYn2yHz2aufW29Kfmc3WZDUJPNkDnjCVv44P8knZjkRbhaClWyyaXDTfa6UzrISnBfGWmbnaoPGdDXHBF6nUuQ%3D%3D&amp;attredirects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2057" r="600" b="1920"/>
          <a:stretch/>
        </p:blipFill>
        <p:spPr bwMode="auto">
          <a:xfrm>
            <a:off x="290010" y="1447800"/>
            <a:ext cx="8627204" cy="49157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" y="152400"/>
            <a:ext cx="8839200" cy="6538686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420100" y="6135915"/>
            <a:ext cx="533400" cy="533400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57" y="1258367"/>
            <a:ext cx="8773886" cy="4532833"/>
          </a:xfrm>
        </p:spPr>
        <p:txBody>
          <a:bodyPr>
            <a:normAutofit fontScale="25000" lnSpcReduction="20000"/>
          </a:bodyPr>
          <a:lstStyle/>
          <a:p>
            <a:r>
              <a:rPr lang="ru-RU" sz="3700" u="sng" dirty="0">
                <a:hlinkClick r:id="rId2"/>
              </a:rPr>
              <a:t>https://</a:t>
            </a:r>
            <a:r>
              <a:rPr lang="ru-RU" sz="4400" u="sng" dirty="0">
                <a:hlinkClick r:id="rId2"/>
              </a:rPr>
              <a:t>www.yaklass.ru/p/geografiya/5-klass/kak-razvivalis-geograficheskie-znaniia-o-zemle-18807/geograficheskie-issledovaniia-na-sovremennom-etape-163102/re-318471a7-eaa3-4b53-bf20-494371930cb8</a:t>
            </a:r>
            <a:endParaRPr lang="ru-RU" sz="4400" dirty="0"/>
          </a:p>
          <a:p>
            <a:r>
              <a:rPr lang="ru-RU" sz="4400" u="sng" dirty="0">
                <a:hlinkClick r:id="rId3"/>
              </a:rPr>
              <a:t>https://jewish-secret.com/khristofor-kolumb/</a:t>
            </a:r>
            <a:endParaRPr lang="ru-RU" sz="4400" dirty="0"/>
          </a:p>
          <a:p>
            <a:r>
              <a:rPr lang="ru-RU" sz="4400" u="sng" dirty="0">
                <a:hlinkClick r:id="rId4"/>
              </a:rPr>
              <a:t>https://letidor.ru/obrazovanie/zanimatelnaya-istoriya-7-zaslug-velikogo-magellana.htm</a:t>
            </a:r>
            <a:endParaRPr lang="ru-RU" sz="4400" dirty="0"/>
          </a:p>
          <a:p>
            <a:r>
              <a:rPr lang="ru-RU" sz="4400" u="sng" dirty="0">
                <a:hlinkClick r:id="rId5"/>
              </a:rPr>
              <a:t>https://www.maximonline.ru/longreads/_article/pochemu-antarktida-ne-stala-chastyu-rossiiskoi-imperii/</a:t>
            </a:r>
            <a:endParaRPr lang="ru-RU" sz="4400" dirty="0"/>
          </a:p>
          <a:p>
            <a:r>
              <a:rPr lang="ru-RU" sz="4400" u="sng" dirty="0">
                <a:hlinkClick r:id="rId6"/>
              </a:rPr>
              <a:t>https://hist-etnol.livejournal.com/6193924.html</a:t>
            </a:r>
            <a:endParaRPr lang="ru-RU" sz="4400" dirty="0"/>
          </a:p>
          <a:p>
            <a:r>
              <a:rPr lang="ru-RU" sz="4400" u="sng" dirty="0">
                <a:hlinkClick r:id="rId7"/>
              </a:rPr>
              <a:t>http://didaktor.ru/kak-sozdat-didakticheskuyu-igru-na-osnove-shablona-skrytye-kartinki/</a:t>
            </a:r>
            <a:r>
              <a:rPr lang="ru-RU" sz="4400" dirty="0"/>
              <a:t> </a:t>
            </a:r>
          </a:p>
          <a:p>
            <a:r>
              <a:rPr lang="ru-RU" sz="4400" u="sng" dirty="0">
                <a:hlinkClick r:id="rId8"/>
              </a:rPr>
              <a:t>https://tripsecrets.ru/vasko-da-gama-interesno-o-zhizni-moreplavatelya/</a:t>
            </a:r>
            <a:endParaRPr lang="ru-RU" sz="4400" dirty="0"/>
          </a:p>
          <a:p>
            <a:r>
              <a:rPr lang="ru-RU" sz="4400" u="sng" dirty="0">
                <a:hlinkClick r:id="rId9"/>
              </a:rPr>
              <a:t>https://pikabu.ru/story/dzheyms_kuk_chelovek_i_shnitsel_chast_vtoraya_4748878</a:t>
            </a:r>
            <a:endParaRPr lang="ru-RU" sz="4400" dirty="0"/>
          </a:p>
          <a:p>
            <a:r>
              <a:rPr lang="ru-RU" sz="4400" u="sng" dirty="0">
                <a:hlinkClick r:id="rId10"/>
              </a:rPr>
              <a:t>https://lenta.ru/articles/2020/01/20/vitusbering/</a:t>
            </a:r>
            <a:endParaRPr lang="ru-RU" sz="4400" dirty="0"/>
          </a:p>
          <a:p>
            <a:r>
              <a:rPr lang="ru-RU" sz="4400" u="sng" dirty="0">
                <a:hlinkClick r:id="rId11"/>
              </a:rPr>
              <a:t>https://imperial.holiday/news.html/company-news/%D0%B0%D0%BB%D0%B5%D0%BA%D1%81%D0%B0%D0%BD%D0%B4%D1%80-%D1%84%D0%BE%D0%BD-%D0%B3%D1%83%D0%BC%D0%B1%D0%BE%D0%BB%D1%8C%D0%B4%D1%82-%D0%BD%D0%B0-%D1%82%D0%B5%D0%BD%D0%B5%D1%80%D0%B8%D1%84%D0%B5-r95/</a:t>
            </a:r>
            <a:endParaRPr lang="ru-RU" sz="4400" dirty="0"/>
          </a:p>
          <a:p>
            <a:r>
              <a:rPr lang="ru-RU" sz="4400" u="sng" dirty="0">
                <a:hlinkClick r:id="rId12"/>
              </a:rPr>
              <a:t>https://www.rgo.ru/ru/article/245-let-ivanu-fyodorovichu-kruzenshternu</a:t>
            </a:r>
            <a:endParaRPr lang="ru-RU" sz="4400" dirty="0"/>
          </a:p>
          <a:p>
            <a:r>
              <a:rPr lang="ru-RU" sz="4400" u="sng" dirty="0">
                <a:hlinkClick r:id="rId13"/>
              </a:rPr>
              <a:t>https://i-fakt.ru/kak-n-m-przhevalskij-finansiroval-ekspediciyu/</a:t>
            </a:r>
            <a:endParaRPr lang="ru-RU" sz="4400" dirty="0"/>
          </a:p>
          <a:p>
            <a:r>
              <a:rPr lang="ru-RU" sz="4400" u="sng" dirty="0">
                <a:hlinkClick r:id="rId14"/>
              </a:rPr>
              <a:t>https://zen.yandex.ru/media/zagadki_nauki/chto-pisal-marko-polo-o-tatarah-13-veka-5da0dff31d656a00ad1fa935</a:t>
            </a:r>
            <a:endParaRPr lang="ru-RU" sz="4400" dirty="0"/>
          </a:p>
          <a:p>
            <a:r>
              <a:rPr lang="ru-RU" sz="4400" u="sng" dirty="0">
                <a:hlinkClick r:id="rId15"/>
              </a:rPr>
              <a:t>https://antropogenez.ru/article/948/</a:t>
            </a:r>
            <a:endParaRPr lang="ru-RU" sz="4400" dirty="0"/>
          </a:p>
          <a:p>
            <a:r>
              <a:rPr lang="ru-RU" sz="4400" u="sng" dirty="0">
                <a:hlinkClick r:id="rId16"/>
              </a:rPr>
              <a:t>https://www.vokrugsveta.ru/article/322970/</a:t>
            </a:r>
            <a:endParaRPr lang="ru-RU" sz="4400" dirty="0"/>
          </a:p>
          <a:p>
            <a:r>
              <a:rPr lang="ru-RU" sz="4400" u="sng" dirty="0">
                <a:hlinkClick r:id="rId17"/>
              </a:rPr>
              <a:t>https://stoneforest.ru/look/hobby/travel/rual-amundsen/</a:t>
            </a:r>
            <a:endParaRPr lang="ru-RU" sz="4400" dirty="0"/>
          </a:p>
          <a:p>
            <a:r>
              <a:rPr lang="ru-RU" sz="4400" u="sng" dirty="0">
                <a:hlinkClick r:id="rId18"/>
              </a:rPr>
              <a:t>https://61c25033-a-62cb3a1a-s-sites.googlegroups.com/site/geografiamira/home/velikie-geograficeskie-otkrytia/%D0%9A%D0%B0%D1%80%D1%82%D0%B0%20%D0%B2%D0%B5%D0%BB%D0%B8%D0%BA%D0%B8%D1%85%20%D0%B3%D0%B5%D0%BE%D0%B3%D1%80%D0%B0%D1%84%D0%B8%D1%87%D0%B5%D1%81%D0%BA%D0%B8%D1%85%20%D0%BE%D1%82%D0%BA%D1%80%D1%8B%D1%82%D0%B8%D0%B9.jpg?attachauth=ANoY7cpDFyB1PZ2UtVmn4_mASvZAiPuXVEQC5s7OLSuH8K9x1BTjdsaWTp4r3d1aDRJg7UCSURv5e9CYEuhnMeQALty6vgoguU7Qd9ITs6n3PFa0lT6sK6NI5vleCaN2qyENEsavuzgX39y_FB7COsNaFiGfb8byGII9ZqebeAUe4u0OvYXFpDM3tdhDTWdG3SPPmnMOAYn-DP3fYsnRT4uQuPiS1Xwd8sbP-fENj2fjx51eVhOnSQCPQo_miae-wXo7JkIFtznuXjbz-xC_-vXu0TZWHju4xYRbGAmZJZb4h8pjFTHGxYmKIKtIMOjDbdVufyYy1rGPky81eelVahJuInlr_uI0f78yjoBvShMDvyBMck1zTPEVouCL5Yr2Ou6jXsYYLdJIXQM71SD4Lh5c8J3CfZX9sWostOp-JseLmadULtTvcEtMMZPUdxcpeHEeA6--</a:t>
            </a:r>
            <a:r>
              <a:rPr lang="ru-RU" sz="4400" u="sng" dirty="0" smtClean="0">
                <a:hlinkClick r:id="rId18"/>
              </a:rPr>
              <a:t>JxVQzYn2yHz2aufW29Kfmc3WZDUJPNkDnjCVv44P8knZjkRbhaClWyyaXDTfa6UzrISnBfGWmbnaoPGdDXHBF6nUuQ%3D%3D&amp;attredirects=0</a:t>
            </a:r>
            <a:endParaRPr lang="ru-RU" sz="4400" u="sng" dirty="0" smtClean="0"/>
          </a:p>
          <a:p>
            <a:r>
              <a:rPr lang="en-US" sz="4400" dirty="0">
                <a:hlinkClick r:id="rId19"/>
              </a:rPr>
              <a:t>https://</a:t>
            </a:r>
            <a:r>
              <a:rPr lang="en-US" sz="4400" dirty="0" smtClean="0">
                <a:hlinkClick r:id="rId19"/>
              </a:rPr>
              <a:t>bibliogid.ru/archive/krug-chteniya/geograficheskie-puteshestviya-i-otkrytiya/1098-znamenitye-geografy-i-puteshestvenniki</a:t>
            </a:r>
            <a:r>
              <a:rPr lang="ru-RU" sz="4400" smtClean="0"/>
              <a:t> </a:t>
            </a:r>
            <a:endParaRPr lang="ru-RU" sz="4400" dirty="0"/>
          </a:p>
          <a:p>
            <a:endParaRPr lang="ru-RU" sz="4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032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70C0"/>
                </a:solidFill>
                <a:latin typeface="Astra" pitchFamily="2" charset="0"/>
              </a:rPr>
              <a:t>Источники информации</a:t>
            </a:r>
            <a:endParaRPr lang="ru-RU" sz="6000" b="1" dirty="0">
              <a:solidFill>
                <a:srgbClr val="0070C0"/>
              </a:solidFill>
              <a:latin typeface="Astra" pitchFamily="2" charset="0"/>
            </a:endParaRPr>
          </a:p>
        </p:txBody>
      </p:sp>
      <p:pic>
        <p:nvPicPr>
          <p:cNvPr id="6" name="Рисунок 5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1" b="80000"/>
          <a:stretch/>
        </p:blipFill>
        <p:spPr>
          <a:xfrm>
            <a:off x="8463428" y="6110562"/>
            <a:ext cx="462858" cy="4616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" y="152400"/>
            <a:ext cx="8839200" cy="6538686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61c25033-a-62cb3a1a-s-sites.googlegroups.com/site/geografiamira/home/velikie-geograficeskie-otkrytia/%D0%9A%D0%B0%D1%80%D1%82%D0%B0%20%D0%B2%D0%B5%D0%BB%D0%B8%D0%BA%D0%B8%D1%85%20%D0%B3%D0%B5%D0%BE%D0%B3%D1%80%D0%B0%D1%84%D0%B8%D1%87%D0%B5%D1%81%D0%BA%D0%B8%D1%85%20%D0%BE%D1%82%D0%BA%D1%80%D1%8B%D1%82%D0%B8%D0%B9.jpg?attachauth=ANoY7cpDFyB1PZ2UtVmn4_mASvZAiPuXVEQC5s7OLSuH8K9x1BTjdsaWTp4r3d1aDRJg7UCSURv5e9CYEuhnMeQALty6vgoguU7Qd9ITs6n3PFa0lT6sK6NI5vleCaN2qyENEsavuzgX39y_FB7COsNaFiGfb8byGII9ZqebeAUe4u0OvYXFpDM3tdhDTWdG3SPPmnMOAYn-DP3fYsnRT4uQuPiS1Xwd8sbP-fENj2fjx51eVhOnSQCPQo_miae-wXo7JkIFtznuXjbz-xC_-vXu0TZWHju4xYRbGAmZJZb4h8pjFTHGxYmKIKtIMOjDbdVufyYy1rGPky81eelVahJuInlr_uI0f78yjoBvShMDvyBMck1zTPEVouCL5Yr2Ou6jXsYYLdJIXQM71SD4Lh5c8J3CfZX9sWostOp-JseLmadULtTvcEtMMZPUdxcpeHEeA6--JxVQzYn2yHz2aufW29Kfmc3WZDUJPNkDnjCVv44P8knZjkRbhaClWyyaXDTfa6UzrISnBfGWmbnaoPGdDXHBF6nUuQ%3D%3D&amp;attredirects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2057" r="600" b="1920"/>
          <a:stretch/>
        </p:blipFill>
        <p:spPr bwMode="auto">
          <a:xfrm>
            <a:off x="0" y="14514"/>
            <a:ext cx="9144000" cy="6843485"/>
          </a:xfrm>
          <a:prstGeom prst="rect">
            <a:avLst/>
          </a:prstGeom>
          <a:noFill/>
          <a:effectLst>
            <a:softEdge rad="889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81958"/>
            <a:ext cx="8839200" cy="649408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235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stra" pitchFamily="2" charset="0"/>
              </a:rPr>
              <a:t>Правила игры</a:t>
            </a:r>
            <a:endParaRPr lang="ru-RU" sz="6000" b="1" dirty="0">
              <a:solidFill>
                <a:srgbClr val="0070C0"/>
              </a:solidFill>
              <a:latin typeface="Astr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14" y="1295400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>
                <a:latin typeface="Elzevir" panose="020B0603050302020204" pitchFamily="34" charset="0"/>
              </a:rPr>
              <a:t>Суть </a:t>
            </a:r>
            <a:r>
              <a:rPr lang="ru-RU" sz="2700" dirty="0">
                <a:latin typeface="Elzevir" panose="020B0603050302020204" pitchFamily="34" charset="0"/>
              </a:rPr>
              <a:t>дидактической игры заключается в спрятанном изображении, которое ученики должны угадать по его небольшому фрагменту и </a:t>
            </a:r>
            <a:r>
              <a:rPr lang="ru-RU" sz="2700" dirty="0" smtClean="0">
                <a:latin typeface="Elzevir" panose="020B0603050302020204" pitchFamily="34" charset="0"/>
              </a:rPr>
              <a:t>подсказкам. </a:t>
            </a:r>
            <a:endParaRPr lang="ru-RU" sz="2700" dirty="0">
              <a:latin typeface="Elzevir" panose="020B06030503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>
                <a:latin typeface="Elzevir" panose="020B0603050302020204" pitchFamily="34" charset="0"/>
              </a:rPr>
              <a:t>Изображение </a:t>
            </a:r>
            <a:r>
              <a:rPr lang="ru-RU" sz="2700" dirty="0">
                <a:latin typeface="Elzevir" panose="020B0603050302020204" pitchFamily="34" charset="0"/>
              </a:rPr>
              <a:t>открывается постепенно, по мере того, насколько ученики будут готовы дать правильный </a:t>
            </a:r>
            <a:r>
              <a:rPr lang="ru-RU" sz="2700" dirty="0" smtClean="0">
                <a:latin typeface="Elzevir" panose="020B0603050302020204" pitchFamily="34" charset="0"/>
              </a:rPr>
              <a:t>ответ.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>
                <a:latin typeface="Elzevir" panose="020B0603050302020204" pitchFamily="34" charset="0"/>
              </a:rPr>
              <a:t>Игрокам</a:t>
            </a:r>
            <a:r>
              <a:rPr lang="ru-RU" sz="2700" dirty="0">
                <a:latin typeface="Elzevir" panose="020B0603050302020204" pitchFamily="34" charset="0"/>
              </a:rPr>
              <a:t>, читая подсказки и открывая </a:t>
            </a:r>
            <a:r>
              <a:rPr lang="ru-RU" sz="2700" dirty="0" smtClean="0">
                <a:latin typeface="Elzevir" panose="020B0603050302020204" pitchFamily="34" charset="0"/>
              </a:rPr>
              <a:t>квадраты, надо </a:t>
            </a:r>
            <a:r>
              <a:rPr lang="ru-RU" sz="2700" dirty="0">
                <a:latin typeface="Elzevir" panose="020B0603050302020204" pitchFamily="34" charset="0"/>
              </a:rPr>
              <a:t>узнать </a:t>
            </a:r>
            <a:r>
              <a:rPr lang="ru-RU" sz="2700" dirty="0" smtClean="0">
                <a:latin typeface="Elzevir" panose="020B0603050302020204" pitchFamily="34" charset="0"/>
              </a:rPr>
              <a:t>известного путешественника/исследователя.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>
                <a:latin typeface="Elzevir" panose="020B0603050302020204" pitchFamily="34" charset="0"/>
              </a:rPr>
              <a:t>По </a:t>
            </a:r>
            <a:r>
              <a:rPr lang="ru-RU" sz="2700" dirty="0">
                <a:latin typeface="Elzevir" panose="020B0603050302020204" pitchFamily="34" charset="0"/>
              </a:rPr>
              <a:t>кнопке «Ответ» откроется всё изображение. </a:t>
            </a:r>
            <a:endParaRPr lang="ru-RU" sz="2700" dirty="0" smtClean="0">
              <a:latin typeface="Elzevir" panose="020B06030503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>
                <a:latin typeface="Elzevir" panose="020B0603050302020204" pitchFamily="34" charset="0"/>
              </a:rPr>
              <a:t>По </a:t>
            </a:r>
            <a:r>
              <a:rPr lang="ru-RU" sz="2700" dirty="0">
                <a:latin typeface="Elzevir" panose="020B0603050302020204" pitchFamily="34" charset="0"/>
              </a:rPr>
              <a:t>кнопке «Далее» осуществляется переход на следующее игровое поле.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152400"/>
            <a:ext cx="8839200" cy="6538686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r="53180" b="80000"/>
          <a:stretch/>
        </p:blipFill>
        <p:spPr>
          <a:xfrm>
            <a:off x="8421997" y="6135067"/>
            <a:ext cx="459974" cy="4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" y="6349"/>
            <a:ext cx="9104914" cy="683894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zevir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zevir" panose="020B06030503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Elzevir" panose="020B0603050302020204" pitchFamily="34" charset="0"/>
              </a:rPr>
              <a:t>Совершил четыре экспедиции </a:t>
            </a:r>
            <a:r>
              <a:rPr lang="ru-RU" sz="1700" b="1" dirty="0">
                <a:latin typeface="Elzevir" panose="020B0603050302020204" pitchFamily="34" charset="0"/>
              </a:rPr>
              <a:t>через </a:t>
            </a:r>
            <a:r>
              <a:rPr lang="ru-RU" sz="1700" b="1" dirty="0" smtClean="0">
                <a:latin typeface="Elzevir" panose="020B0603050302020204" pitchFamily="34" charset="0"/>
              </a:rPr>
              <a:t>Атлантический океан </a:t>
            </a:r>
            <a:endParaRPr lang="en-US" sz="1700" b="1" dirty="0">
              <a:latin typeface="Elzevir" panose="020B06030503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zevir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61" y="3425824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latin typeface="Elzevir" panose="020B0603050302020204" pitchFamily="34" charset="0"/>
              </a:rPr>
              <a:t>Возглавил экспедицию</a:t>
            </a:r>
            <a:r>
              <a:rPr lang="ru-RU" sz="1750" b="1" dirty="0">
                <a:latin typeface="Elzevir" panose="020B0603050302020204" pitchFamily="34" charset="0"/>
              </a:rPr>
              <a:t>, цель которой заключалась в поиске кратчайшего морского пути из Европы в </a:t>
            </a:r>
            <a:r>
              <a:rPr lang="ru-RU" sz="1750" b="1" dirty="0" smtClean="0">
                <a:latin typeface="Elzevir" panose="020B0603050302020204" pitchFamily="34" charset="0"/>
              </a:rPr>
              <a:t>Индию</a:t>
            </a:r>
            <a:endParaRPr lang="en-US" sz="1750" b="1" dirty="0">
              <a:latin typeface="Elzevir" panose="020B06030503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898235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60411" y="78469"/>
            <a:ext cx="7772400" cy="672655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Христофор Колумб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859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/>
          <a:stretch/>
        </p:blipFill>
        <p:spPr>
          <a:xfrm>
            <a:off x="14968" y="-10887"/>
            <a:ext cx="9109988" cy="6856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Elzevir" panose="020B0603050302020204" pitchFamily="34" charset="0"/>
              </a:rPr>
              <a:t>Открыл Большой </a:t>
            </a:r>
            <a:r>
              <a:rPr lang="ru-RU" b="1" dirty="0">
                <a:solidFill>
                  <a:schemeClr val="tx1"/>
                </a:solidFill>
                <a:latin typeface="Elzevir" panose="020B0603050302020204" pitchFamily="34" charset="0"/>
              </a:rPr>
              <a:t>Барьерный риф и восточное побережье </a:t>
            </a:r>
            <a:r>
              <a:rPr lang="ru-RU" b="1" dirty="0" smtClean="0">
                <a:solidFill>
                  <a:schemeClr val="tx1"/>
                </a:solidFill>
                <a:latin typeface="Elzevir" panose="020B0603050302020204" pitchFamily="34" charset="0"/>
              </a:rPr>
              <a:t>Австралии</a:t>
            </a:r>
            <a:endParaRPr lang="ru-RU" b="1" dirty="0">
              <a:solidFill>
                <a:schemeClr val="tx1"/>
              </a:solidFill>
              <a:latin typeface="Astra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>
                <a:solidFill>
                  <a:schemeClr val="bg1"/>
                </a:solidFill>
                <a:latin typeface="Elzevir" panose="020B0603050302020204" pitchFamily="34" charset="0"/>
              </a:rPr>
              <a:t>Именем </a:t>
            </a:r>
            <a:r>
              <a:rPr lang="ru-RU" sz="1750" b="1" dirty="0" smtClean="0">
                <a:solidFill>
                  <a:schemeClr val="bg1"/>
                </a:solidFill>
                <a:latin typeface="Elzevir" panose="020B0603050302020204" pitchFamily="34" charset="0"/>
              </a:rPr>
              <a:t>этого английского </a:t>
            </a:r>
            <a:r>
              <a:rPr lang="ru-RU" sz="1750" b="1" dirty="0">
                <a:solidFill>
                  <a:schemeClr val="bg1"/>
                </a:solidFill>
                <a:latin typeface="Elzevir" panose="020B0603050302020204" pitchFamily="34" charset="0"/>
              </a:rPr>
              <a:t>мореплавателя </a:t>
            </a:r>
            <a:r>
              <a:rPr lang="ru-RU" sz="1750" b="1" dirty="0" smtClean="0">
                <a:solidFill>
                  <a:schemeClr val="bg1"/>
                </a:solidFill>
                <a:latin typeface="Elzevir" panose="020B0603050302020204" pitchFamily="34" charset="0"/>
              </a:rPr>
              <a:t>названа </a:t>
            </a:r>
            <a:r>
              <a:rPr lang="ru-RU" sz="1750" b="1" dirty="0">
                <a:solidFill>
                  <a:schemeClr val="bg1"/>
                </a:solidFill>
                <a:latin typeface="Elzevir" panose="020B0603050302020204" pitchFamily="34" charset="0"/>
              </a:rPr>
              <a:t>самая высокая гора Новой Зеландии</a:t>
            </a:r>
            <a:endParaRPr lang="en-US" sz="1750" b="1" dirty="0">
              <a:solidFill>
                <a:schemeClr val="bg1"/>
              </a:solidFill>
              <a:latin typeface="Elzevir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3425824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Elzevir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50289" y="51307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stra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00800" y="5898235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704845" y="57492"/>
            <a:ext cx="7772400" cy="699636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Джеймс Кук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407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1"/>
          <a:stretch/>
        </p:blipFill>
        <p:spPr>
          <a:xfrm>
            <a:off x="7257" y="0"/>
            <a:ext cx="9136743" cy="684529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zevir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Совершил три экспедиции в Индию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zevir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311" y="3425824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Открыл для </a:t>
            </a:r>
            <a:r>
              <a:rPr lang="ru-RU" b="1" dirty="0">
                <a:latin typeface="Elzevir" panose="020B0603050302020204" pitchFamily="34" charset="0"/>
              </a:rPr>
              <a:t>европейцев морской путь в Индию вокруг Африканского </a:t>
            </a:r>
            <a:r>
              <a:rPr lang="ru-RU" b="1" dirty="0" smtClean="0">
                <a:latin typeface="Elzevir" panose="020B0603050302020204" pitchFamily="34" charset="0"/>
              </a:rPr>
              <a:t>континента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892780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60411" y="65313"/>
            <a:ext cx="7772400" cy="672655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Васко да Гама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/>
          <a:stretch/>
        </p:blipFill>
        <p:spPr>
          <a:xfrm>
            <a:off x="-12700" y="4710"/>
            <a:ext cx="9156700" cy="68532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zevir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Совершил </a:t>
            </a:r>
            <a:r>
              <a:rPr lang="ru-RU" b="1" dirty="0" smtClean="0">
                <a:latin typeface="Astra" pitchFamily="2" charset="0"/>
              </a:rPr>
              <a:t>4</a:t>
            </a:r>
            <a:r>
              <a:rPr lang="ru-RU" b="1" dirty="0" smtClean="0">
                <a:latin typeface="Elzevir" panose="020B0603050302020204" pitchFamily="34" charset="0"/>
              </a:rPr>
              <a:t> </a:t>
            </a:r>
            <a:r>
              <a:rPr lang="ru-RU" b="1" dirty="0">
                <a:latin typeface="Elzevir" panose="020B0603050302020204" pitchFamily="34" charset="0"/>
              </a:rPr>
              <a:t>экспедиции в </a:t>
            </a:r>
            <a:r>
              <a:rPr lang="ru-RU" b="1">
                <a:latin typeface="Elzevir" panose="020B0603050302020204" pitchFamily="34" charset="0"/>
              </a:rPr>
              <a:t>Центральную </a:t>
            </a:r>
            <a:r>
              <a:rPr lang="ru-RU" b="1" smtClean="0">
                <a:latin typeface="Elzevir" panose="020B0603050302020204" pitchFamily="34" charset="0"/>
              </a:rPr>
              <a:t>Азию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zevir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3418567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Исследовал Приамурье </a:t>
            </a:r>
            <a:r>
              <a:rPr lang="ru-RU" b="1" dirty="0">
                <a:latin typeface="Elzevir" panose="020B0603050302020204" pitchFamily="34" charset="0"/>
              </a:rPr>
              <a:t>и </a:t>
            </a:r>
            <a:r>
              <a:rPr lang="ru-RU" b="1" dirty="0" smtClean="0">
                <a:latin typeface="Elzevir" panose="020B0603050302020204" pitchFamily="34" charset="0"/>
              </a:rPr>
              <a:t>Уссурийский край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898234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60411" y="89345"/>
            <a:ext cx="7772400" cy="672655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Н.М. Пржевальский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086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ntropogenez.ru/uploads/tx_antropedia/7-Livingstone1-Getty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8515" cy="68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Elzevir" panose="020B06030503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9059" y="173400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latin typeface="Elzevir" panose="020B0603050302020204" pitchFamily="34" charset="0"/>
              </a:rPr>
              <a:t>Совершил многочисленные </a:t>
            </a:r>
            <a:r>
              <a:rPr lang="ru-RU" sz="1650" b="1" dirty="0">
                <a:latin typeface="Elzevir" panose="020B0603050302020204" pitchFamily="34" charset="0"/>
              </a:rPr>
              <a:t>путешествия по </a:t>
            </a:r>
            <a:r>
              <a:rPr lang="ru-RU" sz="1650" b="1" dirty="0" smtClean="0">
                <a:latin typeface="Elzevir" panose="020B0603050302020204" pitchFamily="34" charset="0"/>
              </a:rPr>
              <a:t>внутренним областям Южной </a:t>
            </a:r>
            <a:r>
              <a:rPr lang="ru-RU" sz="1650" b="1" dirty="0">
                <a:latin typeface="Elzevir" panose="020B0603050302020204" pitchFamily="34" charset="0"/>
              </a:rPr>
              <a:t>и Центральной Африки</a:t>
            </a:r>
            <a:endParaRPr lang="en-US" sz="1650" b="1" dirty="0">
              <a:latin typeface="Elzevir" panose="020B06030503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Искал исток  </a:t>
            </a:r>
            <a:r>
              <a:rPr lang="ru-RU" b="1" dirty="0">
                <a:latin typeface="Elzevir" panose="020B0603050302020204" pitchFamily="34" charset="0"/>
              </a:rPr>
              <a:t>Нила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>
                <a:latin typeface="Elzevir" panose="020B0603050302020204" pitchFamily="34" charset="0"/>
              </a:rPr>
              <a:t>Именем </a:t>
            </a:r>
            <a:r>
              <a:rPr lang="ru-RU" sz="1750" b="1" dirty="0" smtClean="0">
                <a:latin typeface="Elzevir" panose="020B0603050302020204" pitchFamily="34" charset="0"/>
              </a:rPr>
              <a:t>этого английского </a:t>
            </a:r>
            <a:r>
              <a:rPr lang="ru-RU" sz="1750" b="1" dirty="0">
                <a:latin typeface="Elzevir" panose="020B0603050302020204" pitchFamily="34" charset="0"/>
              </a:rPr>
              <a:t>путешественника названы водопады на реке Конго и город на реке </a:t>
            </a:r>
            <a:r>
              <a:rPr lang="ru-RU" sz="1750" b="1" dirty="0" smtClean="0">
                <a:latin typeface="Elzevir" panose="020B0603050302020204" pitchFamily="34" charset="0"/>
              </a:rPr>
              <a:t>Замбези</a:t>
            </a:r>
            <a:endParaRPr lang="en-US" sz="1750" b="1" dirty="0">
              <a:latin typeface="Elzevir" panose="020B06030503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898235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ОТВЕТ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4845" y="57604"/>
            <a:ext cx="7772400" cy="704396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Давид Ливингстон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29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430" y="1708153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По его воспоминаниям написана</a:t>
            </a:r>
          </a:p>
          <a:p>
            <a:pPr algn="ctr"/>
            <a:r>
              <a:rPr lang="ru-RU" b="1" dirty="0" smtClean="0">
                <a:latin typeface="Elzevir" panose="020B0603050302020204" pitchFamily="34" charset="0"/>
              </a:rPr>
              <a:t>Книга </a:t>
            </a:r>
            <a:r>
              <a:rPr lang="ru-RU" b="1" dirty="0">
                <a:latin typeface="Elzevir" panose="020B0603050302020204" pitchFamily="34" charset="0"/>
              </a:rPr>
              <a:t>о разнообразии мира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07" y="3411763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Elzevir" panose="020B0603050302020204" pitchFamily="34" charset="0"/>
              </a:rPr>
              <a:t>Путешествовал по </a:t>
            </a:r>
            <a:r>
              <a:rPr lang="ru-RU" b="1" dirty="0">
                <a:latin typeface="Elzevir" panose="020B0603050302020204" pitchFamily="34" charset="0"/>
              </a:rPr>
              <a:t>странам Центральной и Восточной </a:t>
            </a:r>
            <a:r>
              <a:rPr lang="ru-RU" b="1" dirty="0" smtClean="0">
                <a:latin typeface="Elzevir" panose="020B0603050302020204" pitchFamily="34" charset="0"/>
              </a:rPr>
              <a:t>Азии</a:t>
            </a:r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889156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ОТВЕТ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752479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Марко Поло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"/>
          <a:stretch/>
        </p:blipFill>
        <p:spPr>
          <a:xfrm>
            <a:off x="1" y="-1"/>
            <a:ext cx="9160684" cy="684529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zevir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latin typeface="Elzevir" panose="020B0603050302020204" pitchFamily="34" charset="0"/>
              </a:rPr>
              <a:t>Возглавил </a:t>
            </a:r>
            <a:r>
              <a:rPr lang="ru-RU" sz="1750" b="1" dirty="0">
                <a:latin typeface="Elzevir" panose="020B0603050302020204" pitchFamily="34" charset="0"/>
              </a:rPr>
              <a:t>первую российскую кругосветную экспедицию на кораблях «Надежда» и «Нева</a:t>
            </a:r>
            <a:r>
              <a:rPr lang="ru-RU" sz="1750" b="1" dirty="0" smtClean="0">
                <a:latin typeface="Elzevir" panose="020B0603050302020204" pitchFamily="34" charset="0"/>
              </a:rPr>
              <a:t>»</a:t>
            </a:r>
            <a:endParaRPr lang="en-US" sz="1750" b="1" dirty="0">
              <a:latin typeface="Elzevir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00" y="3425824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Elzevir" panose="020B0603050302020204" pitchFamily="34" charset="0"/>
              </a:rPr>
              <a:t>Его имя носит </a:t>
            </a:r>
            <a:r>
              <a:rPr lang="ru-RU" b="1" dirty="0">
                <a:solidFill>
                  <a:schemeClr val="tx1"/>
                </a:solidFill>
                <a:latin typeface="Elzevir" panose="020B0603050302020204" pitchFamily="34" charset="0"/>
              </a:rPr>
              <a:t>пролив в северной части Курильских островов</a:t>
            </a:r>
            <a:endParaRPr lang="en-US" b="1" dirty="0">
              <a:solidFill>
                <a:schemeClr val="tx1"/>
              </a:solidFill>
              <a:latin typeface="Elzevir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Elzevir" panose="020B06030503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898234"/>
            <a:ext cx="2514600" cy="7239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60411" y="36738"/>
            <a:ext cx="7772400" cy="854535"/>
          </a:xfrm>
          <a:prstGeom prst="roundRect">
            <a:avLst/>
          </a:prstGeom>
          <a:solidFill>
            <a:srgbClr val="AFF84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Astra" pitchFamily="2" charset="0"/>
              </a:rPr>
              <a:t>И.Ф. Крузенштерн </a:t>
            </a:r>
            <a:endParaRPr lang="en-US" sz="4400" b="1" dirty="0">
              <a:solidFill>
                <a:sysClr val="windowText" lastClr="000000"/>
              </a:solidFill>
              <a:latin typeface="Astra" pitchFamily="2" charset="0"/>
            </a:endParaRPr>
          </a:p>
        </p:txBody>
      </p:sp>
      <p:sp>
        <p:nvSpPr>
          <p:cNvPr id="2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28600" y="5898235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892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Экран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Astra</vt:lpstr>
      <vt:lpstr>Elzevir</vt:lpstr>
      <vt:lpstr>Calibri</vt:lpstr>
      <vt:lpstr>Arial</vt:lpstr>
      <vt:lpstr>Bodoni Initials</vt:lpstr>
      <vt:lpstr>Office Theme</vt:lpstr>
      <vt:lpstr>Презентация PowerPoint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со скрытыми картинками</dc:title>
  <dc:subject>Путешественники</dc:subject>
  <dc:creator/>
  <cp:lastModifiedBy/>
  <cp:revision>1</cp:revision>
  <dcterms:created xsi:type="dcterms:W3CDTF">2019-12-06T08:39:08Z</dcterms:created>
  <dcterms:modified xsi:type="dcterms:W3CDTF">2023-10-22T17:52:13Z</dcterms:modified>
</cp:coreProperties>
</file>