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296" r:id="rId17"/>
    <p:sldId id="315" r:id="rId18"/>
    <p:sldId id="311" r:id="rId19"/>
    <p:sldId id="316" r:id="rId20"/>
    <p:sldId id="312" r:id="rId21"/>
    <p:sldId id="317" r:id="rId22"/>
    <p:sldId id="318" r:id="rId23"/>
    <p:sldId id="313" r:id="rId24"/>
    <p:sldId id="319" r:id="rId25"/>
    <p:sldId id="320" r:id="rId26"/>
    <p:sldId id="314" r:id="rId27"/>
    <p:sldId id="321" r:id="rId28"/>
    <p:sldId id="322" r:id="rId29"/>
    <p:sldId id="299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00FF"/>
    <a:srgbClr val="FF3399"/>
    <a:srgbClr val="FF2121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55" autoAdjust="0"/>
    <p:restoredTop sz="91652" autoAdjust="0"/>
  </p:normalViewPr>
  <p:slideViewPr>
    <p:cSldViewPr>
      <p:cViewPr varScale="1">
        <p:scale>
          <a:sx n="115" d="100"/>
          <a:sy n="115" d="100"/>
        </p:scale>
        <p:origin x="12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9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4F403-0DC6-4742-BC9E-EC51C27D5B88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5.xml"/><Relationship Id="rId3" Type="http://schemas.openxmlformats.org/officeDocument/2006/relationships/slide" Target="slide29.xml"/><Relationship Id="rId7" Type="http://schemas.openxmlformats.org/officeDocument/2006/relationships/slide" Target="slide21.xml"/><Relationship Id="rId12" Type="http://schemas.openxmlformats.org/officeDocument/2006/relationships/slide" Target="slide2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slide" Target="slide20.xml"/><Relationship Id="rId5" Type="http://schemas.openxmlformats.org/officeDocument/2006/relationships/slide" Target="slide27.xml"/><Relationship Id="rId15" Type="http://schemas.openxmlformats.org/officeDocument/2006/relationships/slide" Target="slide28.xml"/><Relationship Id="rId10" Type="http://schemas.openxmlformats.org/officeDocument/2006/relationships/slide" Target="slide17.xml"/><Relationship Id="rId4" Type="http://schemas.openxmlformats.org/officeDocument/2006/relationships/slide" Target="slide23.xml"/><Relationship Id="rId9" Type="http://schemas.openxmlformats.org/officeDocument/2006/relationships/slide" Target="slide26.xml"/><Relationship Id="rId1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39.xml"/><Relationship Id="rId3" Type="http://schemas.openxmlformats.org/officeDocument/2006/relationships/slide" Target="slide40.xml"/><Relationship Id="rId7" Type="http://schemas.openxmlformats.org/officeDocument/2006/relationships/slide" Target="slide36.xml"/><Relationship Id="rId12" Type="http://schemas.openxmlformats.org/officeDocument/2006/relationships/slide" Target="slide3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31.xml"/><Relationship Id="rId5" Type="http://schemas.openxmlformats.org/officeDocument/2006/relationships/slide" Target="slide38.xml"/><Relationship Id="rId10" Type="http://schemas.openxmlformats.org/officeDocument/2006/relationships/slide" Target="slide30.xml"/><Relationship Id="rId4" Type="http://schemas.openxmlformats.org/officeDocument/2006/relationships/slide" Target="slide32.xml"/><Relationship Id="rId9" Type="http://schemas.openxmlformats.org/officeDocument/2006/relationships/slide" Target="slide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5.xml"/><Relationship Id="rId3" Type="http://schemas.openxmlformats.org/officeDocument/2006/relationships/slide" Target="slide1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4.xml"/><Relationship Id="rId5" Type="http://schemas.openxmlformats.org/officeDocument/2006/relationships/slide" Target="slide9.xml"/><Relationship Id="rId15" Type="http://schemas.openxmlformats.org/officeDocument/2006/relationships/slide" Target="slide16.xml"/><Relationship Id="rId10" Type="http://schemas.openxmlformats.org/officeDocument/2006/relationships/slide" Target="slide13.xml"/><Relationship Id="rId4" Type="http://schemas.openxmlformats.org/officeDocument/2006/relationships/slide" Target="slide10.xml"/><Relationship Id="rId9" Type="http://schemas.openxmlformats.org/officeDocument/2006/relationships/slide" Target="slide5.xml"/><Relationship Id="rId1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91680" y="980728"/>
            <a:ext cx="6266459" cy="7173416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ГЕОБИЗНЕС</a:t>
            </a:r>
            <a:endParaRPr lang="ru-RU" sz="96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5616624" cy="3456384"/>
          </a:xfrm>
          <a:ln w="76200">
            <a:solidFill>
              <a:srgbClr val="FF212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3600" dirty="0" smtClean="0"/>
              <a:t>Моря есть - плавать нельзя,</a:t>
            </a:r>
          </a:p>
          <a:p>
            <a:pPr>
              <a:buNone/>
            </a:pPr>
            <a:r>
              <a:rPr lang="ru-RU" sz="3600" dirty="0" smtClean="0"/>
              <a:t>Дороги есть - ездить нельзя,</a:t>
            </a:r>
          </a:p>
          <a:p>
            <a:pPr>
              <a:buNone/>
            </a:pPr>
            <a:r>
              <a:rPr lang="ru-RU" sz="3600" dirty="0" smtClean="0"/>
              <a:t>Земля есть - пахать нельзя,</a:t>
            </a:r>
          </a:p>
          <a:p>
            <a:pPr>
              <a:buNone/>
            </a:pPr>
            <a:r>
              <a:rPr lang="ru-RU" sz="3600" dirty="0" smtClean="0"/>
              <a:t>Луга есть - косить нельзя.</a:t>
            </a:r>
            <a:endParaRPr lang="ru-RU" sz="3600" dirty="0"/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26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395536" y="260648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7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4860032" y="2276872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  <a:p>
            <a:pPr algn="ctr"/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100 </a:t>
            </a:r>
            <a:r>
              <a:rPr lang="ru-RU" sz="2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георубликов</a:t>
            </a:r>
            <a:endParaRPr lang="ru-RU" sz="2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6084165" y="4221200"/>
            <a:ext cx="2739077" cy="719968"/>
          </a:xfrm>
          <a:prstGeom prst="wedgeRectCallout">
            <a:avLst>
              <a:gd name="adj1" fmla="val 17956"/>
              <a:gd name="adj2" fmla="val 185259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КАРТА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5616624" cy="2664296"/>
          </a:xfrm>
          <a:ln w="7620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  <a:buNone/>
            </a:pPr>
            <a:r>
              <a:rPr lang="ru-RU" sz="3400" dirty="0" smtClean="0"/>
              <a:t>Бьет источника фонтан,</a:t>
            </a:r>
          </a:p>
          <a:p>
            <a:pPr>
              <a:spcBef>
                <a:spcPts val="0"/>
              </a:spcBef>
              <a:buNone/>
            </a:pPr>
            <a:r>
              <a:rPr lang="ru-RU" sz="3400" dirty="0" smtClean="0"/>
              <a:t>Струя до поднебесья</a:t>
            </a:r>
          </a:p>
          <a:p>
            <a:pPr>
              <a:spcBef>
                <a:spcPts val="0"/>
              </a:spcBef>
              <a:buNone/>
            </a:pPr>
            <a:r>
              <a:rPr lang="ru-RU" sz="3400" dirty="0" smtClean="0"/>
              <a:t>В соседях с ним живет вулкан,</a:t>
            </a:r>
          </a:p>
          <a:p>
            <a:pPr>
              <a:spcBef>
                <a:spcPts val="0"/>
              </a:spcBef>
              <a:buNone/>
            </a:pPr>
            <a:r>
              <a:rPr lang="ru-RU" sz="3400" dirty="0" smtClean="0"/>
              <a:t>Фонтан вам тот известен.</a:t>
            </a:r>
            <a:endParaRPr lang="ru-RU" sz="3400" dirty="0"/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26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395536" y="260648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8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4860032" y="2276872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  <a:p>
            <a:pPr algn="ctr"/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50 </a:t>
            </a:r>
            <a:r>
              <a:rPr lang="ru-RU" sz="2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георубликов</a:t>
            </a:r>
            <a:endParaRPr lang="ru-RU" sz="2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6084165" y="4221088"/>
            <a:ext cx="2739077" cy="720080"/>
          </a:xfrm>
          <a:prstGeom prst="wedgeRectCallout">
            <a:avLst>
              <a:gd name="adj1" fmla="val 14922"/>
              <a:gd name="adj2" fmla="val 191209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ГЕЙЗЕР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5616624" cy="3024336"/>
          </a:xfrm>
          <a:ln w="76200">
            <a:solidFill>
              <a:srgbClr val="FFFF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4400" i="1" dirty="0" smtClean="0"/>
              <a:t>Землю ровно разделил, </a:t>
            </a:r>
          </a:p>
          <a:p>
            <a:pPr>
              <a:buNone/>
            </a:pPr>
            <a:r>
              <a:rPr lang="ru-RU" sz="4400" i="1" dirty="0" smtClean="0"/>
              <a:t>север с югом примирил </a:t>
            </a: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26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395536" y="260648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9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4860032" y="2276872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  <a:p>
            <a:pPr algn="ctr"/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50 </a:t>
            </a:r>
            <a:r>
              <a:rPr lang="ru-RU" sz="2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георубликов</a:t>
            </a:r>
            <a:endParaRPr lang="ru-RU" sz="2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6084167" y="4221088"/>
            <a:ext cx="2739077" cy="648072"/>
          </a:xfrm>
          <a:prstGeom prst="wedgeRectCallout">
            <a:avLst>
              <a:gd name="adj1" fmla="val 13910"/>
              <a:gd name="adj2" fmla="val 209166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ЭКВАТОР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5616624" cy="3024336"/>
          </a:xfrm>
          <a:ln w="76200">
            <a:solidFill>
              <a:srgbClr val="00B05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-79375">
              <a:buNone/>
            </a:pPr>
            <a:r>
              <a:rPr lang="ru-RU" sz="4000" i="1" dirty="0" smtClean="0"/>
              <a:t>Пояс каменный </a:t>
            </a:r>
          </a:p>
          <a:p>
            <a:pPr indent="-79375">
              <a:buNone/>
            </a:pPr>
            <a:r>
              <a:rPr lang="ru-RU" sz="4000" i="1" dirty="0" smtClean="0"/>
              <a:t>лежит,</a:t>
            </a:r>
            <a:endParaRPr lang="ru-RU" sz="4000" dirty="0" smtClean="0"/>
          </a:p>
          <a:p>
            <a:pPr indent="-79375">
              <a:buNone/>
            </a:pPr>
            <a:r>
              <a:rPr lang="ru-RU" sz="4000" i="1" dirty="0" smtClean="0"/>
              <a:t>Части света сторожит</a:t>
            </a: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26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251520" y="260648"/>
            <a:ext cx="504056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10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4860032" y="2276872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  <a:p>
            <a:pPr algn="ctr"/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100 </a:t>
            </a:r>
            <a:r>
              <a:rPr lang="ru-RU" sz="2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георубликов</a:t>
            </a:r>
            <a:endParaRPr lang="ru-RU" sz="2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6084167" y="4221088"/>
            <a:ext cx="2739077" cy="648072"/>
          </a:xfrm>
          <a:prstGeom prst="wedgeRectCallout">
            <a:avLst>
              <a:gd name="adj1" fmla="val 13910"/>
              <a:gd name="adj2" fmla="val 209166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УРАЛ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5616624" cy="2952328"/>
          </a:xfrm>
          <a:ln w="76200">
            <a:solidFill>
              <a:srgbClr val="FF212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-79375">
              <a:buNone/>
            </a:pPr>
            <a:r>
              <a:rPr lang="ru-RU" sz="3600" dirty="0" smtClean="0"/>
              <a:t>Чтоб две Америки не утонули,</a:t>
            </a:r>
          </a:p>
          <a:p>
            <a:pPr indent="-79375">
              <a:buNone/>
            </a:pPr>
            <a:r>
              <a:rPr lang="ru-RU" sz="3600" dirty="0" smtClean="0"/>
              <a:t>Индейцы по их краю</a:t>
            </a:r>
          </a:p>
          <a:p>
            <a:pPr indent="-79375">
              <a:buNone/>
            </a:pPr>
            <a:r>
              <a:rPr lang="ru-RU" sz="3600" dirty="0" smtClean="0"/>
              <a:t>Шнур протянули</a:t>
            </a:r>
            <a:endParaRPr lang="ru-RU" sz="3600" dirty="0"/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26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43204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11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4860032" y="2276872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  <a:p>
            <a:pPr algn="ctr"/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100 </a:t>
            </a:r>
            <a:r>
              <a:rPr lang="ru-RU" sz="2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георубликов</a:t>
            </a:r>
            <a:endParaRPr lang="ru-RU" sz="2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6084164" y="4221200"/>
            <a:ext cx="2739077" cy="1080008"/>
          </a:xfrm>
          <a:prstGeom prst="wedgeRectCallout">
            <a:avLst>
              <a:gd name="adj1" fmla="val 18968"/>
              <a:gd name="adj2" fmla="val 144209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Кордильеры и Анды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5616624" cy="2664296"/>
          </a:xfrm>
          <a:ln w="7620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17463">
              <a:buNone/>
            </a:pPr>
            <a:r>
              <a:rPr lang="ru-RU" sz="3600" b="1" i="1" dirty="0" smtClean="0"/>
              <a:t>В этом море свой секрет:</a:t>
            </a:r>
            <a:endParaRPr lang="ru-RU" sz="3600" dirty="0" smtClean="0"/>
          </a:p>
          <a:p>
            <a:pPr indent="17463">
              <a:buNone/>
            </a:pPr>
            <a:r>
              <a:rPr lang="ru-RU" sz="3600" b="1" i="1" dirty="0" smtClean="0"/>
              <a:t>В этом море </a:t>
            </a:r>
          </a:p>
          <a:p>
            <a:pPr indent="17463">
              <a:buNone/>
            </a:pPr>
            <a:r>
              <a:rPr lang="ru-RU" sz="3600" b="1" i="1" dirty="0" smtClean="0"/>
              <a:t>жизни нет</a:t>
            </a:r>
            <a:endParaRPr lang="ru-RU" sz="3600" dirty="0"/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26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43204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12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4860032" y="2276872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  <a:p>
            <a:pPr algn="ctr"/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25 </a:t>
            </a:r>
            <a:r>
              <a:rPr lang="ru-RU" sz="2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георубликов</a:t>
            </a:r>
            <a:endParaRPr lang="ru-RU" sz="2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6084164" y="4221088"/>
            <a:ext cx="2739077" cy="1080120"/>
          </a:xfrm>
          <a:prstGeom prst="wedgeRectCallout">
            <a:avLst>
              <a:gd name="adj1" fmla="val 16439"/>
              <a:gd name="adj2" fmla="val 145032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Мертвое море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8" name="Rectangle 149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b="1">
              <a:ln w="11430"/>
              <a:solidFill>
                <a:srgbClr val="B81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751" name="Rectangle 15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588125" y="6381750"/>
            <a:ext cx="1420813" cy="287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игры</a:t>
            </a:r>
          </a:p>
        </p:txBody>
      </p:sp>
      <p:sp>
        <p:nvSpPr>
          <p:cNvPr id="25754" name="Rectangle 15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243888" y="6381750"/>
            <a:ext cx="701675" cy="287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ТУР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5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59112" y="1268462"/>
            <a:ext cx="1513533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2522" y="2924944"/>
            <a:ext cx="1513533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7" name="AutoShape 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58269" y="4581128"/>
            <a:ext cx="1513531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8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86808" y="1268462"/>
            <a:ext cx="1513531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9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85964" y="4581128"/>
            <a:ext cx="1513533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0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14826" y="1268462"/>
            <a:ext cx="1513533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13983" y="4581128"/>
            <a:ext cx="1513531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2845" y="1268462"/>
            <a:ext cx="1513531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3" name="AutoShape 6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2001" y="4581128"/>
            <a:ext cx="1513533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4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58442" y="2924944"/>
            <a:ext cx="1513533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5" name="AutoShape 7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86138" y="2924944"/>
            <a:ext cx="1513531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6" name="AutoShape 7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14156" y="2924944"/>
            <a:ext cx="1513533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7" name="WordArt 85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292080" y="1556792"/>
            <a:ext cx="488978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75</a:t>
            </a:r>
            <a:endParaRPr lang="ru-RU" sz="2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88" name="WordArt 86" descr="Орех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04248" y="3209359"/>
            <a:ext cx="792088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100</a:t>
            </a:r>
            <a:endParaRPr lang="ru-RU" sz="2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89" name="WordArt 90" descr="Орех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07158" y="3209359"/>
            <a:ext cx="488978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75</a:t>
            </a:r>
            <a:endParaRPr lang="ru-RU" sz="2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90" name="WordArt 91" descr="Орех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91880" y="3212976"/>
            <a:ext cx="488980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50</a:t>
            </a:r>
            <a:endParaRPr lang="ru-RU" sz="2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91" name="WordArt 92" descr="Орех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35696" y="3212976"/>
            <a:ext cx="504056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25</a:t>
            </a:r>
            <a:endParaRPr lang="ru-RU" sz="2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92" name="WordArt 93" descr="Орех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04248" y="1553175"/>
            <a:ext cx="792087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100</a:t>
            </a:r>
            <a:endParaRPr lang="ru-RU" sz="2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93" name="WordArt 94" descr="Орех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33489" y="1556792"/>
            <a:ext cx="506263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25</a:t>
            </a:r>
            <a:endParaRPr lang="ru-RU" sz="2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94" name="WordArt 95" descr="Орех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91880" y="1556792"/>
            <a:ext cx="486773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50</a:t>
            </a:r>
            <a:endParaRPr lang="ru-RU" sz="2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95" name="WordArt 96" descr="Орех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91879" y="4865543"/>
            <a:ext cx="504057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50</a:t>
            </a:r>
            <a:endParaRPr lang="ru-RU" sz="2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96" name="WordArt 97" descr="Орех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220072" y="4865543"/>
            <a:ext cx="576064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75</a:t>
            </a:r>
            <a:endParaRPr lang="ru-RU" sz="2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97" name="WordArt 98" descr="Орех">
            <a:hlinkClick r:id="rId1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50772" y="4865543"/>
            <a:ext cx="488980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25</a:t>
            </a:r>
            <a:endParaRPr lang="ru-RU" sz="2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98" name="WordArt 120" descr="Орех">
            <a:hlinkClick r:id="rId1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32100" y="4865543"/>
            <a:ext cx="764236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100</a:t>
            </a:r>
            <a:endParaRPr lang="ru-RU" sz="2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323528" y="260648"/>
            <a:ext cx="8280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ТУР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«КОТ В МЕШКЕ»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5" grpId="0"/>
      <p:bldP spid="96" grpId="0"/>
      <p:bldP spid="97" grpId="0"/>
      <p:bldP spid="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568952" cy="3024336"/>
          </a:xfrm>
          <a:ln w="76200">
            <a:solidFill>
              <a:srgbClr val="FFFF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endParaRPr lang="en-US" sz="4400" dirty="0" smtClean="0"/>
          </a:p>
          <a:p>
            <a:pPr algn="ctr">
              <a:buNone/>
            </a:pPr>
            <a:r>
              <a:rPr lang="ru-RU" sz="4400" dirty="0" smtClean="0"/>
              <a:t>Самое большое по площади озеро мира?</a:t>
            </a: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26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504056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25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179512" y="4509120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5649347" y="4437112"/>
            <a:ext cx="3099117" cy="1008112"/>
          </a:xfrm>
          <a:prstGeom prst="wedgeRectCallout">
            <a:avLst>
              <a:gd name="adj1" fmla="val 84968"/>
              <a:gd name="adj2" fmla="val 11114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Каспийское море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uiExpand="1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568952" cy="3024336"/>
          </a:xfrm>
          <a:ln w="76200">
            <a:solidFill>
              <a:srgbClr val="FFFF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Какие облака несут ливневые дожди и грозы?</a:t>
            </a:r>
            <a:endParaRPr lang="en-US" sz="4400" dirty="0" smtClean="0"/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26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504056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25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323528" y="4437112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6012160" y="4509120"/>
            <a:ext cx="2739077" cy="648072"/>
          </a:xfrm>
          <a:prstGeom prst="wedgeRectCallout">
            <a:avLst>
              <a:gd name="adj1" fmla="val 98380"/>
              <a:gd name="adj2" fmla="val 6074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КУЧЕВЫЕ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568952" cy="3024336"/>
          </a:xfrm>
          <a:ln w="76200">
            <a:solidFill>
              <a:srgbClr val="FFFF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endParaRPr lang="en-US" sz="4400" dirty="0" smtClean="0"/>
          </a:p>
          <a:p>
            <a:pPr algn="ctr">
              <a:buNone/>
            </a:pPr>
            <a:r>
              <a:rPr lang="ru-RU" sz="4400" dirty="0" smtClean="0"/>
              <a:t>Самый широкий пролив?</a:t>
            </a: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26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504056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25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323528" y="4437112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6012160" y="4509120"/>
            <a:ext cx="2739077" cy="648072"/>
          </a:xfrm>
          <a:prstGeom prst="wedgeRectCallout">
            <a:avLst>
              <a:gd name="adj1" fmla="val 98380"/>
              <a:gd name="adj2" fmla="val 6074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ДРЕЙКА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7">
            <a:hlinkClick r:id="rId2" action="ppaction://hlinksldjump" tooltip="Щёлкни мышкой по кнопке и начнёшь игру &quot;АТЫ -БАТЫ&quot;"/>
          </p:cNvPr>
          <p:cNvSpPr>
            <a:spLocks noChangeArrowheads="1"/>
          </p:cNvSpPr>
          <p:nvPr/>
        </p:nvSpPr>
        <p:spPr bwMode="auto">
          <a:xfrm>
            <a:off x="5929313" y="6215063"/>
            <a:ext cx="1651000" cy="454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dirty="0"/>
              <a:t>Начать игру</a:t>
            </a:r>
          </a:p>
        </p:txBody>
      </p:sp>
      <p:sp>
        <p:nvSpPr>
          <p:cNvPr id="3078" name="Text Box 19"/>
          <p:cNvSpPr txBox="1">
            <a:spLocks noChangeArrowheads="1"/>
          </p:cNvSpPr>
          <p:nvPr/>
        </p:nvSpPr>
        <p:spPr bwMode="auto">
          <a:xfrm>
            <a:off x="428625" y="1773238"/>
            <a:ext cx="8286750" cy="4401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dirty="0" smtClean="0"/>
              <a:t>1. Каждая команда выбирает советника, который берёт на себя ответственность принимать правильные решения, и банкира- того, кто считает "деньги".</a:t>
            </a:r>
          </a:p>
          <a:p>
            <a:r>
              <a:rPr lang="ru-RU" sz="2000" dirty="0" smtClean="0"/>
              <a:t>2. Игровая "валюта" – </a:t>
            </a:r>
            <a:r>
              <a:rPr lang="ru-RU" sz="2000" dirty="0" err="1" smtClean="0"/>
              <a:t>георублик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3. Из банка игры выдаётся денежная ссуда - 3000 георубликов.</a:t>
            </a:r>
          </a:p>
          <a:p>
            <a:r>
              <a:rPr lang="ru-RU" sz="2000" dirty="0" smtClean="0"/>
              <a:t>4. Задача команды - увеличить первоначальный капитал.</a:t>
            </a:r>
          </a:p>
          <a:p>
            <a:r>
              <a:rPr lang="ru-RU" sz="2000" dirty="0" smtClean="0"/>
              <a:t>5. Побеждает команда, заработавшая наибольший капитал.</a:t>
            </a:r>
          </a:p>
          <a:p>
            <a:r>
              <a:rPr lang="ru-RU" sz="2000" dirty="0" smtClean="0"/>
              <a:t>6. В игре 3 тура - "Открытые торги", "Кот в мешке" и "Аукцион".</a:t>
            </a:r>
          </a:p>
          <a:p>
            <a:r>
              <a:rPr lang="ru-RU" sz="2000" dirty="0" smtClean="0"/>
              <a:t>7. При неправильном ответе команды в 1 и 2 турах у других команд есть возможность ответить правильно.</a:t>
            </a:r>
          </a:p>
          <a:p>
            <a:r>
              <a:rPr lang="ru-RU" sz="2000" dirty="0" smtClean="0"/>
              <a:t>8. Помощник ведущего - главный банкир. Главный банкир при правильном ответе команды выдает "валюту" из БАНКА игры, при неправильном ответе команды сдают "валюту" в БАНК. </a:t>
            </a:r>
          </a:p>
          <a:p>
            <a:r>
              <a:rPr lang="ru-RU" sz="2000" dirty="0" smtClean="0"/>
              <a:t>9. При ответе на вопрос команда применяет сигнальные карточки.</a:t>
            </a:r>
            <a:endParaRPr lang="ru-RU" sz="2000" dirty="0"/>
          </a:p>
        </p:txBody>
      </p:sp>
      <p:sp>
        <p:nvSpPr>
          <p:cNvPr id="2075" name="Rectangle 2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58125" y="6215063"/>
            <a:ext cx="1087438" cy="454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Выход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67544" y="332656"/>
            <a:ext cx="8286750" cy="1214438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20560" y="476672"/>
            <a:ext cx="47997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Правила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игры: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712968" cy="3024336"/>
          </a:xfrm>
          <a:ln w="76200">
            <a:solidFill>
              <a:srgbClr val="00B05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000" dirty="0" smtClean="0"/>
              <a:t>Летчик поднялся на высоту 2 км. Каково атмосферное давление воздуха на этой высоте, если у поверхности земли оно равнялось 750 мм </a:t>
            </a:r>
            <a:r>
              <a:rPr lang="ru-RU" sz="4000" dirty="0" err="1" smtClean="0"/>
              <a:t>рт.ст</a:t>
            </a:r>
            <a:r>
              <a:rPr lang="ru-RU" sz="4000" dirty="0" smtClean="0"/>
              <a:t>.?</a:t>
            </a: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26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251520" y="260648"/>
            <a:ext cx="504056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50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251520" y="4437112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5724128" y="4437112"/>
            <a:ext cx="3168352" cy="792088"/>
          </a:xfrm>
          <a:prstGeom prst="wedgeRectCallout">
            <a:avLst>
              <a:gd name="adj1" fmla="val 84019"/>
              <a:gd name="adj2" fmla="val -3644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550 мм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рт.ст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712968" cy="3024336"/>
          </a:xfrm>
          <a:ln w="76200">
            <a:solidFill>
              <a:srgbClr val="00B05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4000" dirty="0" smtClean="0"/>
              <a:t>Какова высота горы, если температура воздуха у подножия +26°С, а на вершине –10°С?</a:t>
            </a: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26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251520" y="260648"/>
            <a:ext cx="504056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50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251520" y="4437112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5724128" y="4437112"/>
            <a:ext cx="3168352" cy="792088"/>
          </a:xfrm>
          <a:prstGeom prst="wedgeRectCallout">
            <a:avLst>
              <a:gd name="adj1" fmla="val 84019"/>
              <a:gd name="adj2" fmla="val -3644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6 000 м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712968" cy="3024336"/>
          </a:xfrm>
          <a:ln w="76200">
            <a:solidFill>
              <a:srgbClr val="00B05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400" dirty="0" smtClean="0"/>
              <a:t>Материк, который пересекают все меридианы?</a:t>
            </a:r>
            <a:endParaRPr lang="ru-RU" sz="4400" dirty="0"/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26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251520" y="260648"/>
            <a:ext cx="504056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50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251520" y="4437112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5724128" y="4437112"/>
            <a:ext cx="3168352" cy="792088"/>
          </a:xfrm>
          <a:prstGeom prst="wedgeRectCallout">
            <a:avLst>
              <a:gd name="adj1" fmla="val 84019"/>
              <a:gd name="adj2" fmla="val -3644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АНТАРКТИДА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712968" cy="2952328"/>
          </a:xfrm>
          <a:ln w="76200">
            <a:solidFill>
              <a:srgbClr val="FF212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2550" indent="0">
              <a:buNone/>
            </a:pPr>
            <a:r>
              <a:rPr lang="ru-RU" dirty="0" smtClean="0"/>
              <a:t>В 1519 году отважный португальский мореплаватель отправился в первое кругосветное путешествие вокруг земного шара. Из 5 кораблей и экипажа в 265 человек в Испанию вернулось только 18 моряков. Кто этот отважный мореплаватель?</a:t>
            </a:r>
            <a:endParaRPr lang="ru-RU" dirty="0"/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26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43204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75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179512" y="4437112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5724127" y="4365104"/>
            <a:ext cx="3168352" cy="792088"/>
          </a:xfrm>
          <a:prstGeom prst="wedgeRectCallout">
            <a:avLst>
              <a:gd name="adj1" fmla="val 89074"/>
              <a:gd name="adj2" fmla="val 10796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Магеллан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712968" cy="2952328"/>
          </a:xfrm>
          <a:ln w="76200">
            <a:solidFill>
              <a:srgbClr val="FF212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2550" indent="0" algn="ctr">
              <a:buNone/>
            </a:pPr>
            <a:r>
              <a:rPr lang="ru-RU" sz="4000" dirty="0" smtClean="0"/>
              <a:t>Какой пролив разделяет два моря, два океана, два материка, два полуострова и две страны?</a:t>
            </a:r>
            <a:endParaRPr lang="ru-RU" sz="4000" dirty="0"/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26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43204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75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179512" y="4437112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5724127" y="4365104"/>
            <a:ext cx="3168352" cy="792088"/>
          </a:xfrm>
          <a:prstGeom prst="wedgeRectCallout">
            <a:avLst>
              <a:gd name="adj1" fmla="val 89074"/>
              <a:gd name="adj2" fmla="val 10796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Берингов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712968" cy="2952328"/>
          </a:xfrm>
          <a:ln w="76200">
            <a:solidFill>
              <a:srgbClr val="FF212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2550" indent="0" algn="ctr">
              <a:buNone/>
            </a:pPr>
            <a:endParaRPr lang="ru-RU" sz="4000" dirty="0" smtClean="0"/>
          </a:p>
          <a:p>
            <a:pPr marL="82550" indent="0" algn="ctr">
              <a:buNone/>
            </a:pPr>
            <a:r>
              <a:rPr lang="ru-RU" sz="4000" dirty="0" smtClean="0"/>
              <a:t>В каком районе Земли всегда дуют южные ветры?</a:t>
            </a:r>
            <a:endParaRPr lang="ru-RU" sz="4000" dirty="0"/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26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43204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75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179512" y="4437112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5724127" y="4365104"/>
            <a:ext cx="3168352" cy="792088"/>
          </a:xfrm>
          <a:prstGeom prst="wedgeRectCallout">
            <a:avLst>
              <a:gd name="adj1" fmla="val 89074"/>
              <a:gd name="adj2" fmla="val 10796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Южный полюс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640960" cy="2808312"/>
          </a:xfrm>
          <a:ln w="7620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17463" algn="ctr">
              <a:buNone/>
            </a:pPr>
            <a:endParaRPr lang="ru-RU" sz="2000" dirty="0" smtClean="0"/>
          </a:p>
          <a:p>
            <a:pPr indent="17463" algn="ctr">
              <a:buNone/>
            </a:pPr>
            <a:r>
              <a:rPr lang="ru-RU" sz="4000" dirty="0" smtClean="0"/>
              <a:t>Мы часто говорим "безбрежное море". А есть ли действительно море без берегов?</a:t>
            </a:r>
            <a:endParaRPr lang="ru-RU" sz="4000" dirty="0"/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26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251520" y="260648"/>
            <a:ext cx="576064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100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179512" y="4221088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5796135" y="4221088"/>
            <a:ext cx="3027105" cy="1080120"/>
          </a:xfrm>
          <a:prstGeom prst="wedgeRectCallout">
            <a:avLst>
              <a:gd name="adj1" fmla="val 89668"/>
              <a:gd name="adj2" fmla="val 19329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Саргассово море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784976" cy="2808312"/>
          </a:xfrm>
          <a:ln w="7620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000" dirty="0" smtClean="0"/>
              <a:t>Как называется самое мощное течение Мирового океана, соединяющее воды Тихого, Атлантического и Индийского  океанов?</a:t>
            </a:r>
            <a:endParaRPr lang="ru-RU" sz="4000" dirty="0"/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26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251520" y="260648"/>
            <a:ext cx="576064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100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179512" y="4221088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5508104" y="4221088"/>
            <a:ext cx="3459152" cy="1080120"/>
          </a:xfrm>
          <a:prstGeom prst="wedgeRectCallout">
            <a:avLst>
              <a:gd name="adj1" fmla="val 78854"/>
              <a:gd name="adj2" fmla="val 19329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Течение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Западных ветров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784976" cy="3096344"/>
          </a:xfrm>
          <a:ln w="7620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dirty="0" smtClean="0"/>
              <a:t>Корабль плывет из Индии в Санкт-Петербург. Капитан корабля заметил, что уровень усадки судна меняется в разных морях, таких как Аравийское, Красное, Средиземное, Балтийское. Где усадка судна будет больше, а где меньше? Почему?</a:t>
            </a:r>
            <a:endParaRPr lang="ru-RU" dirty="0"/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26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251520" y="260648"/>
            <a:ext cx="576064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100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179512" y="4509119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4932039" y="4509119"/>
            <a:ext cx="4032447" cy="1080120"/>
          </a:xfrm>
          <a:prstGeom prst="wedgeRectCallout">
            <a:avLst>
              <a:gd name="adj1" fmla="val 63556"/>
              <a:gd name="adj2" fmla="val 24460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Меньше – Красное, больше – Балтийское.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8" name="Rectangle 149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b="1">
              <a:ln w="11430"/>
              <a:solidFill>
                <a:srgbClr val="B81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751" name="Rectangle 15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588125" y="6381750"/>
            <a:ext cx="1420813" cy="287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игры</a:t>
            </a:r>
          </a:p>
        </p:txBody>
      </p:sp>
      <p:sp>
        <p:nvSpPr>
          <p:cNvPr id="25754" name="Rectangle 15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243888" y="6381750"/>
            <a:ext cx="701675" cy="287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Выход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5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4198" y="1988542"/>
            <a:ext cx="1513533" cy="1440160"/>
          </a:xfrm>
          <a:prstGeom prst="actionButtonBlank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07608" y="3645024"/>
            <a:ext cx="1513533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7" name="AutoShape 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5800" y="3645024"/>
            <a:ext cx="1513531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66FF66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8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894" y="1988542"/>
            <a:ext cx="1513531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C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9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5800" y="1988840"/>
            <a:ext cx="1513533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B0F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0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79912" y="1988542"/>
            <a:ext cx="1513533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07931" y="1988542"/>
            <a:ext cx="1513531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B05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4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528" y="3645024"/>
            <a:ext cx="1513533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70C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5" name="AutoShape 7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224" y="3645024"/>
            <a:ext cx="1513531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7030A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6" name="AutoShape 7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79242" y="3645024"/>
            <a:ext cx="1513533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7" name="WordArt 85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141142" y="2276872"/>
            <a:ext cx="792088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100</a:t>
            </a:r>
            <a:endParaRPr lang="ru-RU" sz="2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88" name="WordArt 86" descr="Орех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940152" y="3929439"/>
            <a:ext cx="648072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50</a:t>
            </a:r>
            <a:endParaRPr lang="ru-RU" sz="2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89" name="WordArt 90" descr="Орех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83968" y="3929439"/>
            <a:ext cx="577254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50</a:t>
            </a:r>
            <a:endParaRPr lang="ru-RU" sz="2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90" name="WordArt 91" descr="Орех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556966" y="3933056"/>
            <a:ext cx="488980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25</a:t>
            </a:r>
            <a:endParaRPr lang="ru-RU" sz="2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91" name="WordArt 92" descr="Орех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576" y="3933056"/>
            <a:ext cx="720080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100</a:t>
            </a:r>
            <a:endParaRPr lang="ru-RU" sz="2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92" name="WordArt 93" descr="Орех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869334" y="2273255"/>
            <a:ext cx="792087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200</a:t>
            </a:r>
            <a:endParaRPr lang="ru-RU" sz="2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93" name="WordArt 94" descr="Орех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98575" y="2276872"/>
            <a:ext cx="506263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25</a:t>
            </a:r>
            <a:endParaRPr lang="ru-RU" sz="2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94" name="WordArt 95" descr="Орех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556966" y="2276872"/>
            <a:ext cx="486773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50</a:t>
            </a:r>
            <a:endParaRPr lang="ru-RU" sz="2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95" name="WordArt 96" descr="Орех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96337" y="2273255"/>
            <a:ext cx="792088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100</a:t>
            </a:r>
            <a:endParaRPr lang="ru-RU" sz="2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97" name="WordArt 98" descr="Орех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96336" y="3929439"/>
            <a:ext cx="792088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200</a:t>
            </a:r>
            <a:endParaRPr lang="ru-RU" sz="2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323528" y="260648"/>
            <a:ext cx="8280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3 ТУР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«АУКЦИОН»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5" grpId="0"/>
      <p:bldP spid="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59112" y="1268462"/>
            <a:ext cx="1513533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00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2522" y="2924944"/>
            <a:ext cx="1513533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03" name="AutoShape 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58269" y="4581128"/>
            <a:ext cx="1513531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10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86808" y="1268462"/>
            <a:ext cx="1513531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11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85964" y="4581128"/>
            <a:ext cx="1513533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15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14826" y="1268462"/>
            <a:ext cx="1513533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16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13983" y="4581128"/>
            <a:ext cx="1513531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2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2845" y="1268462"/>
            <a:ext cx="1513531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21" name="AutoShape 6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2001" y="4581128"/>
            <a:ext cx="1513533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24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58442" y="2924944"/>
            <a:ext cx="1513533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27" name="AutoShape 7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86138" y="2924944"/>
            <a:ext cx="1513531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30" name="AutoShape 7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14156" y="2924944"/>
            <a:ext cx="1513533" cy="144016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685" name="WordArt 85" descr="Орех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07158" y="1553175"/>
            <a:ext cx="416970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</a:t>
            </a:r>
          </a:p>
        </p:txBody>
      </p:sp>
      <p:sp>
        <p:nvSpPr>
          <p:cNvPr id="25686" name="WordArt 86" descr="Орех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35350" y="3209359"/>
            <a:ext cx="416970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8</a:t>
            </a:r>
          </a:p>
        </p:txBody>
      </p:sp>
      <p:sp>
        <p:nvSpPr>
          <p:cNvPr id="25690" name="WordArt 90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07158" y="3209359"/>
            <a:ext cx="416970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7</a:t>
            </a:r>
          </a:p>
        </p:txBody>
      </p:sp>
      <p:sp>
        <p:nvSpPr>
          <p:cNvPr id="25691" name="WordArt 91" descr="Орех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578964" y="3212678"/>
            <a:ext cx="416972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6</a:t>
            </a:r>
          </a:p>
        </p:txBody>
      </p:sp>
      <p:sp>
        <p:nvSpPr>
          <p:cNvPr id="25692" name="WordArt 92" descr="Орех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50774" y="3209359"/>
            <a:ext cx="416970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5</a:t>
            </a:r>
          </a:p>
        </p:txBody>
      </p:sp>
      <p:sp>
        <p:nvSpPr>
          <p:cNvPr id="25693" name="WordArt 93" descr="Орех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961133" y="1553175"/>
            <a:ext cx="416972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4</a:t>
            </a:r>
          </a:p>
        </p:txBody>
      </p:sp>
      <p:sp>
        <p:nvSpPr>
          <p:cNvPr id="25694" name="WordArt 94" descr="Орех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33489" y="1556792"/>
            <a:ext cx="416970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</a:t>
            </a:r>
            <a:endParaRPr lang="ru-RU" sz="2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25695" name="WordArt 95" descr="Орех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561681" y="1556792"/>
            <a:ext cx="416972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</a:t>
            </a:r>
          </a:p>
        </p:txBody>
      </p:sp>
      <p:sp>
        <p:nvSpPr>
          <p:cNvPr id="25696" name="WordArt 96" descr="Орех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345657" y="4865543"/>
            <a:ext cx="836244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10</a:t>
            </a:r>
          </a:p>
        </p:txBody>
      </p:sp>
      <p:sp>
        <p:nvSpPr>
          <p:cNvPr id="25697" name="WordArt 97" descr="Орех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103909" y="4865543"/>
            <a:ext cx="836243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11</a:t>
            </a:r>
          </a:p>
        </p:txBody>
      </p:sp>
      <p:sp>
        <p:nvSpPr>
          <p:cNvPr id="25698" name="WordArt 98" descr="Орех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50772" y="4865543"/>
            <a:ext cx="416972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9</a:t>
            </a:r>
          </a:p>
        </p:txBody>
      </p:sp>
      <p:sp>
        <p:nvSpPr>
          <p:cNvPr id="25720" name="WordArt 120" descr="Орех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32100" y="4865543"/>
            <a:ext cx="836244" cy="7957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12</a:t>
            </a:r>
          </a:p>
        </p:txBody>
      </p:sp>
      <p:sp>
        <p:nvSpPr>
          <p:cNvPr id="4168" name="Rectangle 149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b="1">
              <a:ln w="11430"/>
              <a:solidFill>
                <a:srgbClr val="B81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751" name="Rectangle 15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88125" y="6381750"/>
            <a:ext cx="1420813" cy="287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игры</a:t>
            </a:r>
          </a:p>
        </p:txBody>
      </p:sp>
      <p:sp>
        <p:nvSpPr>
          <p:cNvPr id="25754" name="Rectangle 154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172400" y="6381328"/>
            <a:ext cx="773163" cy="2877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 ТУР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3528" y="260648"/>
            <a:ext cx="8280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1 ТУР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«ОТКРЫТЫЕ ТОРГИ»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8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6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8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5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5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5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6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5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5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5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5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5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5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0"/>
                  </p:tgtEl>
                </p:cond>
              </p:nextCondLst>
            </p:seq>
          </p:childTnLst>
        </p:cTn>
      </p:par>
    </p:tnLst>
    <p:bldLst>
      <p:bldP spid="25686" grpId="0"/>
      <p:bldP spid="25690" grpId="0"/>
      <p:bldP spid="25691" grpId="0"/>
      <p:bldP spid="25692" grpId="0"/>
      <p:bldP spid="25696" grpId="0"/>
      <p:bldP spid="25697" grpId="0"/>
      <p:bldP spid="25698" grpId="0"/>
      <p:bldP spid="257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712968" cy="2952328"/>
          </a:xfrm>
          <a:ln w="76200">
            <a:solidFill>
              <a:srgbClr val="FF212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2550" indent="0" algn="ctr">
              <a:buNone/>
            </a:pPr>
            <a:endParaRPr lang="ru-RU" sz="4400" dirty="0" smtClean="0"/>
          </a:p>
          <a:p>
            <a:pPr marL="82550" indent="0" algn="ctr">
              <a:buNone/>
            </a:pPr>
            <a:r>
              <a:rPr lang="ru-RU" sz="4400" dirty="0" smtClean="0"/>
              <a:t>На каком из материков нет ни одной реки?</a:t>
            </a:r>
            <a:endParaRPr lang="ru-RU" sz="4400" dirty="0"/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179512" y="4437112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5724127" y="4365104"/>
            <a:ext cx="3168352" cy="792088"/>
          </a:xfrm>
          <a:prstGeom prst="wedgeRectCallout">
            <a:avLst>
              <a:gd name="adj1" fmla="val 89074"/>
              <a:gd name="adj2" fmla="val 10796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Антарктида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712968" cy="2952328"/>
          </a:xfrm>
          <a:ln w="76200">
            <a:solidFill>
              <a:srgbClr val="FFC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2550" indent="0" algn="ctr">
              <a:buNone/>
            </a:pPr>
            <a:endParaRPr lang="ru-RU" sz="4400" dirty="0" smtClean="0"/>
          </a:p>
          <a:p>
            <a:pPr marL="82550" indent="0" algn="ctr">
              <a:buNone/>
            </a:pPr>
            <a:r>
              <a:rPr lang="ru-RU" sz="4400" dirty="0" smtClean="0"/>
              <a:t>Какая из двух гор выше: Эверест или Джомолунгма?</a:t>
            </a:r>
            <a:endParaRPr lang="ru-RU" sz="4400" dirty="0"/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179512" y="4437112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5724127" y="4365104"/>
            <a:ext cx="3168352" cy="1008112"/>
          </a:xfrm>
          <a:prstGeom prst="wedgeRectCallout">
            <a:avLst>
              <a:gd name="adj1" fmla="val 89074"/>
              <a:gd name="adj2" fmla="val 10796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названия одной горы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712968" cy="2952328"/>
          </a:xfrm>
          <a:ln w="76200">
            <a:solidFill>
              <a:srgbClr val="FFFF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2550" indent="0" algn="ctr">
              <a:buNone/>
            </a:pPr>
            <a:endParaRPr lang="ru-RU" sz="4400" dirty="0" smtClean="0"/>
          </a:p>
          <a:p>
            <a:pPr marL="82550" indent="0" algn="ctr">
              <a:buNone/>
            </a:pPr>
            <a:r>
              <a:rPr lang="ru-RU" sz="4400" dirty="0" smtClean="0"/>
              <a:t>Какую цепь нельзя поднять?</a:t>
            </a:r>
            <a:endParaRPr lang="ru-RU" sz="4400" dirty="0"/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179512" y="4437112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5724127" y="4365104"/>
            <a:ext cx="3168352" cy="1008112"/>
          </a:xfrm>
          <a:prstGeom prst="wedgeRectCallout">
            <a:avLst>
              <a:gd name="adj1" fmla="val 89074"/>
              <a:gd name="adj2" fmla="val 10796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Горную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712968" cy="2952328"/>
          </a:xfrm>
          <a:ln w="76200">
            <a:solidFill>
              <a:srgbClr val="00B05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2550" indent="0" algn="ctr">
              <a:buNone/>
            </a:pPr>
            <a:endParaRPr lang="ru-RU" sz="4400" dirty="0" smtClean="0"/>
          </a:p>
          <a:p>
            <a:pPr marL="82550" indent="0" algn="ctr">
              <a:buNone/>
            </a:pPr>
            <a:r>
              <a:rPr lang="ru-RU" sz="4400" dirty="0" smtClean="0"/>
              <a:t>В какой стране все животные с сумками бегают?</a:t>
            </a:r>
            <a:endParaRPr lang="ru-RU" sz="4400" dirty="0"/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179512" y="4437112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5724127" y="4365104"/>
            <a:ext cx="3168352" cy="1008112"/>
          </a:xfrm>
          <a:prstGeom prst="wedgeRectCallout">
            <a:avLst>
              <a:gd name="adj1" fmla="val 89074"/>
              <a:gd name="adj2" fmla="val 10796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Австралия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712968" cy="2952328"/>
          </a:xfrm>
          <a:ln w="76200">
            <a:solidFill>
              <a:srgbClr val="00B0F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2550" indent="0">
              <a:buNone/>
            </a:pPr>
            <a:r>
              <a:rPr lang="ru-RU" dirty="0" smtClean="0"/>
              <a:t>Найдите ошибку.</a:t>
            </a:r>
          </a:p>
          <a:p>
            <a:pPr marL="82550" indent="0" algn="ctr">
              <a:buNone/>
            </a:pPr>
            <a:r>
              <a:rPr lang="ru-RU" dirty="0" smtClean="0"/>
              <a:t>Солнце за день устаёт, </a:t>
            </a:r>
            <a:br>
              <a:rPr lang="ru-RU" dirty="0" smtClean="0"/>
            </a:br>
            <a:r>
              <a:rPr lang="ru-RU" dirty="0" smtClean="0"/>
              <a:t>На ночь спать оно идёт </a:t>
            </a:r>
            <a:br>
              <a:rPr lang="ru-RU" dirty="0" smtClean="0"/>
            </a:br>
            <a:r>
              <a:rPr lang="ru-RU" dirty="0" smtClean="0"/>
              <a:t>На полянку, за лесок, </a:t>
            </a:r>
            <a:br>
              <a:rPr lang="ru-RU" dirty="0" smtClean="0"/>
            </a:br>
            <a:r>
              <a:rPr lang="ru-RU" dirty="0" smtClean="0"/>
              <a:t>Ровно-ровно на восток.</a:t>
            </a:r>
            <a:endParaRPr lang="ru-RU" dirty="0"/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179512" y="4437112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5724127" y="4365104"/>
            <a:ext cx="3168352" cy="1008112"/>
          </a:xfrm>
          <a:prstGeom prst="wedgeRectCallout">
            <a:avLst>
              <a:gd name="adj1" fmla="val 89074"/>
              <a:gd name="adj2" fmla="val 10796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«на запад»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712968" cy="2952328"/>
          </a:xfrm>
          <a:ln w="76200">
            <a:solidFill>
              <a:srgbClr val="0070C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2550" indent="0" algn="ctr">
              <a:buNone/>
            </a:pPr>
            <a:r>
              <a:rPr lang="ru-RU" dirty="0" smtClean="0"/>
              <a:t>Последней буквой алфавита </a:t>
            </a:r>
            <a:br>
              <a:rPr lang="ru-RU" dirty="0" smtClean="0"/>
            </a:br>
            <a:r>
              <a:rPr lang="ru-RU" b="1" dirty="0" smtClean="0"/>
              <a:t>Открыто</a:t>
            </a:r>
            <a:r>
              <a:rPr lang="ru-RU" dirty="0" smtClean="0"/>
              <a:t> слово и </a:t>
            </a:r>
            <a:r>
              <a:rPr lang="ru-RU" b="1" dirty="0" smtClean="0"/>
              <a:t>закрыто.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b="1" dirty="0" smtClean="0"/>
              <a:t>между ними</a:t>
            </a:r>
            <a:r>
              <a:rPr lang="ru-RU" dirty="0" smtClean="0"/>
              <a:t> без седла </a:t>
            </a:r>
            <a:br>
              <a:rPr lang="ru-RU" dirty="0" smtClean="0"/>
            </a:br>
            <a:r>
              <a:rPr lang="ru-RU" dirty="0" smtClean="0"/>
              <a:t>Стоит лошадка, что мала. </a:t>
            </a:r>
            <a:br>
              <a:rPr lang="ru-RU" dirty="0" smtClean="0"/>
            </a:br>
            <a:r>
              <a:rPr lang="ru-RU" dirty="0" smtClean="0"/>
              <a:t>Вы это слово знать должны: </a:t>
            </a:r>
            <a:br>
              <a:rPr lang="ru-RU" dirty="0" smtClean="0"/>
            </a:br>
            <a:r>
              <a:rPr lang="ru-RU" dirty="0" smtClean="0"/>
              <a:t>Оно — название страны.</a:t>
            </a:r>
            <a:endParaRPr lang="ru-RU" dirty="0"/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179512" y="4437112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5724127" y="4365104"/>
            <a:ext cx="3168352" cy="792088"/>
          </a:xfrm>
          <a:prstGeom prst="wedgeRectCallout">
            <a:avLst>
              <a:gd name="adj1" fmla="val 89074"/>
              <a:gd name="adj2" fmla="val 10796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Я+пони=Япония</a:t>
            </a: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712968" cy="2952328"/>
          </a:xfrm>
          <a:ln w="76200">
            <a:solidFill>
              <a:srgbClr val="7030A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2550" indent="0" algn="ctr">
              <a:buNone/>
            </a:pPr>
            <a:endParaRPr lang="ru-RU" sz="4000" dirty="0" smtClean="0"/>
          </a:p>
          <a:p>
            <a:pPr marL="82550" indent="0" algn="ctr">
              <a:buNone/>
            </a:pPr>
            <a:r>
              <a:rPr lang="ru-RU" sz="4000" dirty="0" smtClean="0"/>
              <a:t>Зелёный платок уронили в Желтое море. Каким его вытащили из воды?</a:t>
            </a:r>
            <a:endParaRPr lang="ru-RU" sz="4000" dirty="0"/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179512" y="4437112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5724127" y="4365104"/>
            <a:ext cx="3168352" cy="792088"/>
          </a:xfrm>
          <a:prstGeom prst="wedgeRectCallout">
            <a:avLst>
              <a:gd name="adj1" fmla="val 89074"/>
              <a:gd name="adj2" fmla="val 10796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мокрым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712968" cy="2952328"/>
          </a:xfrm>
          <a:ln w="76200">
            <a:solidFill>
              <a:srgbClr val="FF3399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2550" indent="0" algn="ctr">
              <a:buNone/>
            </a:pPr>
            <a:endParaRPr lang="ru-RU" sz="4000" dirty="0" smtClean="0"/>
          </a:p>
          <a:p>
            <a:pPr marL="82550" indent="0" algn="ctr">
              <a:buNone/>
            </a:pPr>
            <a:r>
              <a:rPr lang="ru-RU" sz="4000" dirty="0" smtClean="0"/>
              <a:t>Какой город России самый сердитый?</a:t>
            </a:r>
            <a:endParaRPr lang="ru-RU" sz="4000" dirty="0"/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rgbClr val="FF3399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solidFill>
            <a:srgbClr val="FF3399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solidFill>
            <a:srgbClr val="FF3399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solidFill>
            <a:srgbClr val="FF3399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solidFill>
            <a:srgbClr val="FF3399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solidFill>
            <a:srgbClr val="FF3399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179512" y="4437112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5724127" y="4365104"/>
            <a:ext cx="3168352" cy="792088"/>
          </a:xfrm>
          <a:prstGeom prst="wedgeRectCallout">
            <a:avLst>
              <a:gd name="adj1" fmla="val 89074"/>
              <a:gd name="adj2" fmla="val 10796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Грозный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712968" cy="2952328"/>
          </a:xfrm>
          <a:ln w="76200">
            <a:solidFill>
              <a:srgbClr val="FF00FF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2550" indent="0" algn="ctr">
              <a:buNone/>
            </a:pPr>
            <a:endParaRPr lang="ru-RU" sz="2000" dirty="0" smtClean="0"/>
          </a:p>
          <a:p>
            <a:pPr marL="82550" indent="0" algn="ctr">
              <a:buNone/>
            </a:pPr>
            <a:r>
              <a:rPr lang="ru-RU" sz="4000" dirty="0" smtClean="0"/>
              <a:t>Какой лес вырастает в школьных классах на тех уроках, к которым ребята хорошо подготовились?</a:t>
            </a:r>
            <a:endParaRPr lang="ru-RU" sz="4000" dirty="0"/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rgbClr val="FF00FF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solidFill>
            <a:srgbClr val="FF00FF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solidFill>
            <a:srgbClr val="FF00FF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solidFill>
            <a:srgbClr val="FF00FF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solidFill>
            <a:srgbClr val="FF00FF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solidFill>
            <a:srgbClr val="FF00FF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179512" y="4437112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5724127" y="4365104"/>
            <a:ext cx="3168352" cy="792088"/>
          </a:xfrm>
          <a:prstGeom prst="wedgeRectCallout">
            <a:avLst>
              <a:gd name="adj1" fmla="val 89074"/>
              <a:gd name="adj2" fmla="val 10796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лес рук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712968" cy="2952328"/>
          </a:xfrm>
          <a:ln w="76200">
            <a:solidFill>
              <a:srgbClr val="66FF66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2550" indent="0" algn="ctr">
              <a:buNone/>
            </a:pPr>
            <a:endParaRPr lang="ru-RU" sz="3600" dirty="0" smtClean="0"/>
          </a:p>
          <a:p>
            <a:pPr marL="82550" indent="0" algn="ctr">
              <a:buNone/>
            </a:pPr>
            <a:r>
              <a:rPr lang="ru-RU" sz="4000" dirty="0" smtClean="0"/>
              <a:t>Каждый с детства твёрдо знает: </a:t>
            </a:r>
            <a:br>
              <a:rPr lang="ru-RU" sz="4000" dirty="0" smtClean="0"/>
            </a:br>
            <a:r>
              <a:rPr lang="ru-RU" sz="4000" dirty="0" smtClean="0"/>
              <a:t>Ангара в Байкал впадает.</a:t>
            </a:r>
          </a:p>
          <a:p>
            <a:pPr marL="82550" indent="0" algn="r">
              <a:buNone/>
            </a:pPr>
            <a:r>
              <a:rPr lang="ru-RU" sz="4000" dirty="0" smtClean="0"/>
              <a:t>Правда ли это?</a:t>
            </a:r>
            <a:endParaRPr lang="ru-RU" sz="4000" dirty="0"/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rgbClr val="66FF66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solidFill>
            <a:srgbClr val="66FF66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solidFill>
            <a:srgbClr val="66FF66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solidFill>
            <a:srgbClr val="66FF66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solidFill>
            <a:srgbClr val="66FF66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solidFill>
            <a:srgbClr val="66FF66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179512" y="4437112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5724127" y="4365104"/>
            <a:ext cx="3168352" cy="1080120"/>
          </a:xfrm>
          <a:prstGeom prst="wedgeRectCallout">
            <a:avLst>
              <a:gd name="adj1" fmla="val 89074"/>
              <a:gd name="adj2" fmla="val 10796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впадает, а вытекает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5616624" cy="4176464"/>
          </a:xfrm>
          <a:ln w="76200">
            <a:solidFill>
              <a:srgbClr val="FFFF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2800" dirty="0" smtClean="0"/>
              <a:t>Иду - и он идёт,</a:t>
            </a:r>
          </a:p>
          <a:p>
            <a:pPr>
              <a:buNone/>
            </a:pPr>
            <a:r>
              <a:rPr lang="ru-RU" sz="2800" dirty="0" smtClean="0"/>
              <a:t>Остановлюсь - и он замрёт. </a:t>
            </a:r>
          </a:p>
          <a:p>
            <a:pPr>
              <a:buNone/>
            </a:pPr>
            <a:r>
              <a:rPr lang="ru-RU" sz="2800" dirty="0" smtClean="0"/>
              <a:t>Я вверх лететь решился –</a:t>
            </a:r>
          </a:p>
          <a:p>
            <a:pPr>
              <a:buNone/>
            </a:pPr>
            <a:r>
              <a:rPr lang="ru-RU" sz="2800" dirty="0" smtClean="0"/>
              <a:t>Край круга отдалился.</a:t>
            </a:r>
          </a:p>
          <a:p>
            <a:pPr>
              <a:buNone/>
            </a:pPr>
            <a:r>
              <a:rPr lang="ru-RU" sz="2800" dirty="0" smtClean="0"/>
              <a:t>Спустился я пониже –</a:t>
            </a:r>
          </a:p>
          <a:p>
            <a:pPr>
              <a:buNone/>
            </a:pPr>
            <a:r>
              <a:rPr lang="ru-RU" sz="2800" dirty="0" smtClean="0"/>
              <a:t>Стал край ко мне поближе.</a:t>
            </a:r>
          </a:p>
          <a:p>
            <a:pPr>
              <a:buNone/>
            </a:pPr>
            <a:r>
              <a:rPr lang="ru-RU" sz="2800" dirty="0" smtClean="0"/>
              <a:t>Но все ж и не мечтай</a:t>
            </a:r>
          </a:p>
          <a:p>
            <a:pPr>
              <a:buNone/>
            </a:pPr>
            <a:r>
              <a:rPr lang="ru-RU" sz="2800" dirty="0" smtClean="0"/>
              <a:t>Схватить тот круг за край.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26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395536" y="260648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4860032" y="2276872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  <a:p>
            <a:pPr algn="ctr"/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75 </a:t>
            </a:r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георубликов</a:t>
            </a:r>
            <a:endParaRPr lang="ru-RU" sz="2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6084167" y="4221088"/>
            <a:ext cx="2739077" cy="648072"/>
          </a:xfrm>
          <a:prstGeom prst="wedgeRectCallout">
            <a:avLst>
              <a:gd name="adj1" fmla="val 13910"/>
              <a:gd name="adj2" fmla="val 209166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Горизонт.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4467" y="877897"/>
            <a:ext cx="7965878" cy="1732446"/>
          </a:xfrm>
          <a:prstGeom prst="rect">
            <a:avLst/>
          </a:prstGeom>
          <a:noFill/>
          <a:effectLst>
            <a:outerShdw blurRad="190500" dist="228600" dir="2700000" algn="ctr" rotWithShape="0">
              <a:srgbClr val="000000">
                <a:alpha val="30000"/>
              </a:srgbClr>
            </a:outerShdw>
          </a:effectLst>
        </p:spPr>
        <p:txBody>
          <a:bodyPr wrap="none" rtlCol="0">
            <a:prstTxWarp prst="textArchUp">
              <a:avLst>
                <a:gd name="adj" fmla="val 1112198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окончена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2276872"/>
            <a:ext cx="6166879" cy="1569660"/>
          </a:xfrm>
          <a:prstGeom prst="rect">
            <a:avLst/>
          </a:prstGeom>
          <a:noFill/>
          <a:effectLst>
            <a:outerShdw blurRad="190500" dist="228600" dir="2700000" algn="ctr" rotWithShape="0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1" y="4357694"/>
            <a:ext cx="7858180" cy="171451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non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новых встреч, ребята!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5616624" cy="3024336"/>
          </a:xfrm>
          <a:ln w="76200">
            <a:solidFill>
              <a:srgbClr val="00B05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17463">
              <a:buNone/>
            </a:pPr>
            <a:r>
              <a:rPr lang="ru-RU" sz="4000" dirty="0" smtClean="0"/>
              <a:t>Эти точки найти просто.</a:t>
            </a:r>
          </a:p>
          <a:p>
            <a:pPr indent="17463">
              <a:buNone/>
            </a:pPr>
            <a:r>
              <a:rPr lang="ru-RU" sz="4000" dirty="0" smtClean="0"/>
              <a:t>Широта здесь -</a:t>
            </a:r>
            <a:r>
              <a:rPr lang="en-US" sz="4000" dirty="0" smtClean="0"/>
              <a:t> </a:t>
            </a:r>
            <a:r>
              <a:rPr lang="ru-RU" sz="4000" dirty="0" smtClean="0"/>
              <a:t>девяносто</a:t>
            </a:r>
          </a:p>
          <a:p>
            <a:pPr indent="17463">
              <a:buNone/>
            </a:pP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26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395536" y="260648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4789539" y="2276872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  <a:p>
            <a:pPr algn="ctr"/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25 </a:t>
            </a:r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георубликов</a:t>
            </a:r>
            <a:endParaRPr lang="ru-RU" sz="2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6084166" y="4221088"/>
            <a:ext cx="2739077" cy="1440160"/>
          </a:xfrm>
          <a:prstGeom prst="wedgeRectCallout">
            <a:avLst>
              <a:gd name="adj1" fmla="val 13910"/>
              <a:gd name="adj2" fmla="val 118737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Южный и Северный Полюс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5616624" cy="2376264"/>
          </a:xfrm>
          <a:ln w="76200">
            <a:solidFill>
              <a:srgbClr val="FF212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4000" dirty="0" smtClean="0"/>
              <a:t>Полюса соединяю, через Лондон пробегаю</a:t>
            </a:r>
            <a:endParaRPr lang="ru-RU" sz="4000" dirty="0"/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26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395536" y="260648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solidFill>
            <a:srgbClr val="FF212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4860032" y="2276872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  <a:p>
            <a:pPr algn="ctr"/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25 </a:t>
            </a:r>
            <a:r>
              <a:rPr lang="ru-RU" sz="2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георубликов</a:t>
            </a:r>
            <a:endParaRPr lang="ru-RU" sz="2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6084166" y="4221088"/>
            <a:ext cx="2739077" cy="1008112"/>
          </a:xfrm>
          <a:prstGeom prst="wedgeRectCallout">
            <a:avLst>
              <a:gd name="adj1" fmla="val 17956"/>
              <a:gd name="adj2" fmla="val 148697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Нулевой меридиан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5616624" cy="3168352"/>
          </a:xfrm>
          <a:ln w="7620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17463">
              <a:buNone/>
            </a:pPr>
            <a:r>
              <a:rPr lang="ru-RU" sz="3400" dirty="0" smtClean="0"/>
              <a:t>Меня никто не видит,</a:t>
            </a:r>
          </a:p>
          <a:p>
            <a:pPr indent="17463">
              <a:buNone/>
            </a:pPr>
            <a:r>
              <a:rPr lang="ru-RU" sz="3400" dirty="0" smtClean="0"/>
              <a:t> А всякий слышит. </a:t>
            </a:r>
          </a:p>
          <a:p>
            <a:pPr indent="17463">
              <a:buNone/>
            </a:pPr>
            <a:r>
              <a:rPr lang="ru-RU" sz="3400" dirty="0" smtClean="0"/>
              <a:t>А спутницу мою</a:t>
            </a:r>
          </a:p>
          <a:p>
            <a:pPr indent="17463">
              <a:buNone/>
            </a:pPr>
            <a:r>
              <a:rPr lang="ru-RU" sz="3400" dirty="0" smtClean="0"/>
              <a:t>Всяк может видеть,</a:t>
            </a:r>
          </a:p>
          <a:p>
            <a:pPr indent="17463">
              <a:buNone/>
            </a:pPr>
            <a:r>
              <a:rPr lang="ru-RU" sz="3400" dirty="0" smtClean="0"/>
              <a:t>Но никто не слышит.</a:t>
            </a:r>
            <a:endParaRPr lang="ru-RU" sz="3400" dirty="0"/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26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395536" y="260648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4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4860032" y="2276872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  <a:p>
            <a:pPr algn="ctr"/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50 </a:t>
            </a:r>
            <a:r>
              <a:rPr lang="ru-RU" sz="2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георубликов</a:t>
            </a:r>
            <a:endParaRPr lang="ru-RU" sz="2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6084166" y="4221088"/>
            <a:ext cx="2739077" cy="1080120"/>
          </a:xfrm>
          <a:prstGeom prst="wedgeRectCallout">
            <a:avLst>
              <a:gd name="adj1" fmla="val 14416"/>
              <a:gd name="adj2" fmla="val 148880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ГРОМ И МОЛНИЯ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5616624" cy="2304256"/>
          </a:xfrm>
          <a:ln w="76200">
            <a:solidFill>
              <a:srgbClr val="FFFF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4400" dirty="0" smtClean="0"/>
              <a:t>Кругом вода, </a:t>
            </a:r>
          </a:p>
          <a:p>
            <a:pPr>
              <a:buNone/>
            </a:pPr>
            <a:r>
              <a:rPr lang="ru-RU" sz="4400" dirty="0" smtClean="0"/>
              <a:t>а с питьём беда.</a:t>
            </a: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26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395536" y="260648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5</a:t>
            </a: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4860032" y="2276872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  <a:p>
            <a:pPr algn="ctr"/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75 </a:t>
            </a:r>
            <a:r>
              <a:rPr lang="ru-RU" sz="2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георубликов</a:t>
            </a:r>
            <a:endParaRPr lang="ru-RU" sz="2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6084167" y="4221088"/>
            <a:ext cx="2739077" cy="648072"/>
          </a:xfrm>
          <a:prstGeom prst="wedgeRectCallout">
            <a:avLst>
              <a:gd name="adj1" fmla="val 13910"/>
              <a:gd name="adj2" fmla="val 209166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МОРЕ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5616624" cy="3024336"/>
          </a:xfrm>
          <a:ln w="76200">
            <a:solidFill>
              <a:srgbClr val="00B05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-163513">
              <a:buNone/>
            </a:pPr>
            <a:r>
              <a:rPr lang="ru-RU" sz="4000" dirty="0" smtClean="0"/>
              <a:t>Шар не велик, </a:t>
            </a:r>
          </a:p>
          <a:p>
            <a:pPr indent="-163513">
              <a:buNone/>
            </a:pPr>
            <a:r>
              <a:rPr lang="ru-RU" sz="4000" dirty="0" smtClean="0"/>
              <a:t>лениться не велит, </a:t>
            </a:r>
          </a:p>
          <a:p>
            <a:pPr indent="-163513">
              <a:buNone/>
            </a:pPr>
            <a:r>
              <a:rPr lang="ru-RU" sz="4000" dirty="0" smtClean="0"/>
              <a:t>Если знаешь предмет,</a:t>
            </a:r>
          </a:p>
          <a:p>
            <a:pPr indent="-163513">
              <a:buNone/>
            </a:pPr>
            <a:r>
              <a:rPr lang="ru-RU" sz="4000" dirty="0" smtClean="0"/>
              <a:t>То покажешь весь свет.</a:t>
            </a: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042988" cy="1042988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26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395536" y="260648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6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4860032" y="2276872"/>
            <a:ext cx="4067944" cy="864096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  <a:p>
            <a:pPr algn="ctr"/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100 </a:t>
            </a:r>
            <a:r>
              <a:rPr lang="ru-RU" sz="2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георубликов</a:t>
            </a:r>
            <a:endParaRPr lang="ru-RU" sz="2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6084167" y="4221088"/>
            <a:ext cx="2739077" cy="648072"/>
          </a:xfrm>
          <a:prstGeom prst="wedgeRectCallout">
            <a:avLst>
              <a:gd name="adj1" fmla="val 13910"/>
              <a:gd name="adj2" fmla="val 209166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ГЛОБУС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1189</Words>
  <Application>Microsoft Office PowerPoint</Application>
  <PresentationFormat>Экран (4:3)</PresentationFormat>
  <Paragraphs>346</Paragraphs>
  <Slides>40</Slides>
  <Notes>0</Notes>
  <HiddenSlides>34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Arial Black</vt:lpstr>
      <vt:lpstr>Book Antiqua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ВНИМАНИЕ!  ВОПРОС</vt:lpstr>
      <vt:lpstr>ВНИМАНИЕ!  ВОПРОС</vt:lpstr>
      <vt:lpstr>ВНИМАНИЕ!  ВОПРОС</vt:lpstr>
      <vt:lpstr>ВНИМАНИЕ!  ВОПРОС</vt:lpstr>
      <vt:lpstr>ВНИМАНИЕ!  ВОПРОС</vt:lpstr>
      <vt:lpstr>ВНИМАНИЕ!  ВОПРОС</vt:lpstr>
      <vt:lpstr>ВНИМАНИЕ!  ВОПРОС</vt:lpstr>
      <vt:lpstr>ВНИМАНИЕ!  ВОПРОС</vt:lpstr>
      <vt:lpstr>ВНИМАНИЕ!  ВОПРОС</vt:lpstr>
      <vt:lpstr>ВНИМАНИЕ!  ВОПРОС</vt:lpstr>
      <vt:lpstr>ВНИМАНИЕ!  ВОПРОС</vt:lpstr>
      <vt:lpstr>ВНИМАНИЕ!  ВОПРОС</vt:lpstr>
      <vt:lpstr>Презентация PowerPoint</vt:lpstr>
      <vt:lpstr>ВНИМАНИЕ!  ВОПРОС</vt:lpstr>
      <vt:lpstr>ВНИМАНИЕ!  ВОПРОС</vt:lpstr>
      <vt:lpstr>ВНИМАНИЕ!  ВОПРОС</vt:lpstr>
      <vt:lpstr>ВНИМАНИЕ!  ВОПРОС</vt:lpstr>
      <vt:lpstr>ВНИМАНИЕ!  ВОПРОС</vt:lpstr>
      <vt:lpstr>ВНИМАНИЕ!  ВОПРОС</vt:lpstr>
      <vt:lpstr>ВНИМАНИЕ!  ВОПРОС</vt:lpstr>
      <vt:lpstr>ВНИМАНИЕ!  ВОПРОС</vt:lpstr>
      <vt:lpstr>ВНИМАНИЕ!  ВОПРОС</vt:lpstr>
      <vt:lpstr>ВНИМАНИЕ!  ВОПРОС</vt:lpstr>
      <vt:lpstr>ВНИМАНИЕ!  ВОПРОС</vt:lpstr>
      <vt:lpstr>ВНИМАНИЕ!  ВОПРОС</vt:lpstr>
      <vt:lpstr>Презентация PowerPoint</vt:lpstr>
      <vt:lpstr>ВНИМАНИЕ!  ВОПРОС</vt:lpstr>
      <vt:lpstr>ВНИМАНИЕ!  ВОПРОС</vt:lpstr>
      <vt:lpstr>ВНИМАНИЕ!  ВОПРОС</vt:lpstr>
      <vt:lpstr>ВНИМАНИЕ!  ВОПРОС</vt:lpstr>
      <vt:lpstr>ВНИМАНИЕ!  ВОПРОС</vt:lpstr>
      <vt:lpstr>ВНИМАНИЕ!  ВОПРОС</vt:lpstr>
      <vt:lpstr>ВНИМАНИЕ!  ВОПРОС</vt:lpstr>
      <vt:lpstr>ВНИМАНИЕ!  ВОПРОС</vt:lpstr>
      <vt:lpstr>ВНИМАНИЕ!  ВОПРОС</vt:lpstr>
      <vt:lpstr>ВНИМАНИЕ!  ВОПРОС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"Геобизнес"</dc:title>
  <dc:creator>Юлия Анатольевна</dc:creator>
  <cp:lastModifiedBy>Женя</cp:lastModifiedBy>
  <cp:revision>74</cp:revision>
  <dcterms:created xsi:type="dcterms:W3CDTF">2009-04-28T17:02:50Z</dcterms:created>
  <dcterms:modified xsi:type="dcterms:W3CDTF">2023-10-22T19:38:09Z</dcterms:modified>
</cp:coreProperties>
</file>