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6" r:id="rId3"/>
    <p:sldId id="265" r:id="rId4"/>
    <p:sldId id="263" r:id="rId5"/>
    <p:sldId id="262" r:id="rId6"/>
    <p:sldId id="266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5994" y="297432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Профессия Экскурсовод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9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980728"/>
            <a:ext cx="3480052" cy="3845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23488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Ежегодно 21 февраля многие города мира — особенно те из них, которые являются центрами туризма, — отмечают Всемирный день экскурсовода.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32957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9888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Экскурсовод </a:t>
            </a:r>
            <a:r>
              <a:rPr lang="ru-RU" sz="2800" dirty="0">
                <a:solidFill>
                  <a:srgbClr val="C00000"/>
                </a:solidFill>
              </a:rPr>
              <a:t>— это специалист, который проводит экскурсии </a:t>
            </a:r>
            <a:r>
              <a:rPr lang="ru-RU" sz="2800" dirty="0" smtClean="0">
                <a:solidFill>
                  <a:srgbClr val="C00000"/>
                </a:solidFill>
              </a:rPr>
              <a:t>для туристов.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620688"/>
            <a:ext cx="3672408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195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Главные должностные обязанности экскурсовода: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•  Проведение </a:t>
            </a:r>
            <a:r>
              <a:rPr lang="ru-RU" sz="2400" dirty="0">
                <a:solidFill>
                  <a:srgbClr val="C00000"/>
                </a:solidFill>
              </a:rPr>
              <a:t>экскурсий по музеям, заповедникам, местным достопримечательностям, выставкам, садово-парковым комплексам и другим, интересным для туристов </a:t>
            </a:r>
            <a:r>
              <a:rPr lang="ru-RU" sz="2400" dirty="0" smtClean="0">
                <a:solidFill>
                  <a:srgbClr val="C00000"/>
                </a:solidFill>
              </a:rPr>
              <a:t>объектам;</a:t>
            </a:r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•  Изучение </a:t>
            </a:r>
            <a:r>
              <a:rPr lang="ru-RU" sz="2400" dirty="0">
                <a:solidFill>
                  <a:srgbClr val="C00000"/>
                </a:solidFill>
              </a:rPr>
              <a:t>исторических материалов и документов, касающихся объектов </a:t>
            </a:r>
            <a:r>
              <a:rPr lang="ru-RU" sz="2400" dirty="0" smtClean="0">
                <a:solidFill>
                  <a:srgbClr val="C00000"/>
                </a:solidFill>
              </a:rPr>
              <a:t>экскурсий;</a:t>
            </a:r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•  Разработка </a:t>
            </a:r>
            <a:r>
              <a:rPr lang="ru-RU" sz="2400" dirty="0">
                <a:solidFill>
                  <a:srgbClr val="C00000"/>
                </a:solidFill>
              </a:rPr>
              <a:t>техники рассказов о </a:t>
            </a:r>
            <a:r>
              <a:rPr lang="ru-RU" sz="2400" dirty="0" smtClean="0">
                <a:solidFill>
                  <a:srgbClr val="C00000"/>
                </a:solidFill>
              </a:rPr>
              <a:t>достопримечательностях;</a:t>
            </a:r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•  Проведение </a:t>
            </a:r>
            <a:r>
              <a:rPr lang="ru-RU" sz="2400" dirty="0">
                <a:solidFill>
                  <a:srgbClr val="C00000"/>
                </a:solidFill>
              </a:rPr>
              <a:t>для участников экскурсий инструктажей по мерам безопасности при осмотре </a:t>
            </a:r>
            <a:r>
              <a:rPr lang="ru-RU" sz="2400" dirty="0" smtClean="0">
                <a:solidFill>
                  <a:srgbClr val="C00000"/>
                </a:solidFill>
              </a:rPr>
              <a:t>достопримечательностей;</a:t>
            </a:r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•  Ведение </a:t>
            </a:r>
            <a:r>
              <a:rPr lang="ru-RU" sz="2400" dirty="0">
                <a:solidFill>
                  <a:srgbClr val="C00000"/>
                </a:solidFill>
              </a:rPr>
              <a:t>рабочей документации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Дополнительные функции </a:t>
            </a:r>
            <a:r>
              <a:rPr lang="ru-RU" sz="2400" b="1" dirty="0" smtClean="0">
                <a:solidFill>
                  <a:srgbClr val="C00000"/>
                </a:solidFill>
              </a:rPr>
              <a:t>экскурсовода: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•  Оказание</a:t>
            </a:r>
            <a:r>
              <a:rPr lang="ru-RU" sz="2400" dirty="0">
                <a:solidFill>
                  <a:srgbClr val="C00000"/>
                </a:solidFill>
              </a:rPr>
              <a:t>, в случае необходимости, первой медицинской помощи туристам.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3207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Плюсы и минусы профессии </a:t>
            </a:r>
            <a:r>
              <a:rPr lang="ru-RU" sz="2400" b="1" dirty="0" smtClean="0">
                <a:solidFill>
                  <a:srgbClr val="C00000"/>
                </a:solidFill>
              </a:rPr>
              <a:t>экскурсовода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возможность </a:t>
            </a:r>
            <a:r>
              <a:rPr lang="ru-RU" sz="2400" dirty="0">
                <a:solidFill>
                  <a:srgbClr val="C00000"/>
                </a:solidFill>
              </a:rPr>
              <a:t>путешествовать по миру за счет туристической компании;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•   перспективность </a:t>
            </a:r>
            <a:r>
              <a:rPr lang="ru-RU" sz="2400" dirty="0">
                <a:solidFill>
                  <a:srgbClr val="C00000"/>
                </a:solidFill>
              </a:rPr>
              <a:t>в ближайшие несколько лет</a:t>
            </a:r>
            <a:r>
              <a:rPr lang="ru-RU" sz="2400" dirty="0" smtClean="0">
                <a:solidFill>
                  <a:srgbClr val="C00000"/>
                </a:solidFill>
              </a:rPr>
              <a:t>;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  высокий </a:t>
            </a:r>
            <a:r>
              <a:rPr lang="ru-RU" sz="2400" dirty="0">
                <a:solidFill>
                  <a:srgbClr val="C00000"/>
                </a:solidFill>
              </a:rPr>
              <a:t>уровень заработной платы;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  творческая работа;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  высокая </a:t>
            </a:r>
            <a:r>
              <a:rPr lang="ru-RU" sz="2400" dirty="0">
                <a:solidFill>
                  <a:srgbClr val="C00000"/>
                </a:solidFill>
              </a:rPr>
              <a:t>нагрузка</a:t>
            </a:r>
            <a:r>
              <a:rPr lang="ru-RU" sz="2400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  ненормированный </a:t>
            </a:r>
            <a:r>
              <a:rPr lang="ru-RU" sz="2400" dirty="0">
                <a:solidFill>
                  <a:srgbClr val="C00000"/>
                </a:solidFill>
              </a:rPr>
              <a:t>рабочий </a:t>
            </a:r>
            <a:r>
              <a:rPr lang="ru-RU" sz="2400" dirty="0" smtClean="0">
                <a:solidFill>
                  <a:srgbClr val="C00000"/>
                </a:solidFill>
              </a:rPr>
              <a:t>график;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  большая конкуренция.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861048"/>
            <a:ext cx="363065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516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25" y="565238"/>
            <a:ext cx="58986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Имидж территорий </a:t>
            </a:r>
            <a:r>
              <a:rPr lang="ru-RU" sz="2400" dirty="0">
                <a:solidFill>
                  <a:srgbClr val="C00000"/>
                </a:solidFill>
              </a:rPr>
              <a:t>в современном мире становится важным экономическим ресурсом и одним из ключевых факторов конкурентоспособности региона, города или страны. Он является основой успешного продвижения территории, повышения привлекательности территориальных туристских продуктов и услуг как на внутреннем, так и на международном рынках. Известное имя территории, подкрепленное привлекательным образом, способствует стабильному социально- экономическому развитию и привлечению инвестиций в ее экономику.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548680"/>
            <a:ext cx="2951693" cy="5910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88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Задание: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	</a:t>
            </a:r>
            <a:r>
              <a:rPr lang="ru-RU" sz="3600" dirty="0" smtClean="0">
                <a:solidFill>
                  <a:schemeClr val="accent1"/>
                </a:solidFill>
              </a:rPr>
              <a:t>Используя карты </a:t>
            </a:r>
            <a:r>
              <a:rPr lang="ru-RU" sz="3600" smtClean="0">
                <a:solidFill>
                  <a:schemeClr val="accent1"/>
                </a:solidFill>
              </a:rPr>
              <a:t>атласа </a:t>
            </a:r>
            <a:r>
              <a:rPr lang="ru-RU" sz="3600" smtClean="0">
                <a:solidFill>
                  <a:schemeClr val="accent1"/>
                </a:solidFill>
              </a:rPr>
              <a:t>н</a:t>
            </a:r>
            <a:r>
              <a:rPr lang="ru-RU" sz="3600" smtClean="0">
                <a:solidFill>
                  <a:schemeClr val="accent1"/>
                </a:solidFill>
              </a:rPr>
              <a:t>еобходимо </a:t>
            </a:r>
            <a:r>
              <a:rPr lang="ru-RU" sz="3600" dirty="0" smtClean="0">
                <a:solidFill>
                  <a:schemeClr val="accent1"/>
                </a:solidFill>
              </a:rPr>
              <a:t>найти, каким регионам России соответствуют </a:t>
            </a:r>
            <a:r>
              <a:rPr lang="ru-RU" sz="3600" dirty="0" err="1" smtClean="0">
                <a:solidFill>
                  <a:schemeClr val="accent1"/>
                </a:solidFill>
              </a:rPr>
              <a:t>слоганы</a:t>
            </a:r>
            <a:r>
              <a:rPr lang="ru-RU" sz="3600" dirty="0" smtClean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137</TotalTime>
  <Words>227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kai</dc:creator>
  <cp:lastModifiedBy>RePack by SPecialiST</cp:lastModifiedBy>
  <cp:revision>19</cp:revision>
  <dcterms:created xsi:type="dcterms:W3CDTF">2015-09-17T17:25:01Z</dcterms:created>
  <dcterms:modified xsi:type="dcterms:W3CDTF">2023-10-23T08:52:47Z</dcterms:modified>
</cp:coreProperties>
</file>